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ppt" ContentType="application/vnd.ms-powerpoi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8"/>
  </p:notesMasterIdLst>
  <p:sldIdLst>
    <p:sldId id="270" r:id="rId2"/>
    <p:sldId id="271" r:id="rId3"/>
    <p:sldId id="280" r:id="rId4"/>
    <p:sldId id="282" r:id="rId5"/>
    <p:sldId id="283" r:id="rId6"/>
    <p:sldId id="284" r:id="rId7"/>
    <p:sldId id="285" r:id="rId8"/>
    <p:sldId id="286" r:id="rId9"/>
    <p:sldId id="287" r:id="rId10"/>
    <p:sldId id="288" r:id="rId11"/>
    <p:sldId id="289" r:id="rId12"/>
    <p:sldId id="290" r:id="rId13"/>
    <p:sldId id="291" r:id="rId14"/>
    <p:sldId id="292" r:id="rId15"/>
    <p:sldId id="293" r:id="rId16"/>
    <p:sldId id="294" r:id="rId17"/>
    <p:sldId id="263" r:id="rId18"/>
    <p:sldId id="272" r:id="rId19"/>
    <p:sldId id="276" r:id="rId20"/>
    <p:sldId id="277" r:id="rId21"/>
    <p:sldId id="275" r:id="rId22"/>
    <p:sldId id="273" r:id="rId23"/>
    <p:sldId id="278" r:id="rId24"/>
    <p:sldId id="274" r:id="rId25"/>
    <p:sldId id="259" r:id="rId26"/>
    <p:sldId id="269" r:id="rId2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45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7A189538-FE71-4A60-93CE-CA76D0E8B839}" type="datetimeFigureOut">
              <a:rPr lang="ru-RU"/>
              <a:pPr>
                <a:defRPr/>
              </a:pPr>
              <a:t>28.04.2022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8933FC94-7156-4386-812F-59410AC30751}" type="slidenum">
              <a:rPr lang="ru-RU"/>
              <a:pPr>
                <a:defRPr/>
              </a:pPr>
              <a:t>‹#›</a:t>
            </a:fld>
            <a:endParaRPr lang="ru-RU"/>
          </a:p>
        </p:txBody>
      </p:sp>
    </p:spTree>
    <p:extLst>
      <p:ext uri="{BB962C8B-B14F-4D97-AF65-F5344CB8AC3E}">
        <p14:creationId xmlns:p14="http://schemas.microsoft.com/office/powerpoint/2010/main" val="17352032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Образ слайда 1"/>
          <p:cNvSpPr>
            <a:spLocks noGrp="1" noRot="1" noChangeAspect="1" noTextEdit="1"/>
          </p:cNvSpPr>
          <p:nvPr>
            <p:ph type="sldImg"/>
          </p:nvPr>
        </p:nvSpPr>
        <p:spPr bwMode="auto">
          <a:noFill/>
          <a:ln>
            <a:solidFill>
              <a:srgbClr val="000000"/>
            </a:solidFill>
            <a:miter lim="800000"/>
            <a:headEnd/>
            <a:tailEnd/>
          </a:ln>
        </p:spPr>
      </p:sp>
      <p:sp>
        <p:nvSpPr>
          <p:cNvPr id="25603"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56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D7B7E6-E6F8-4856-9206-00D71803419B}" type="slidenum">
              <a:rPr lang="ru-RU"/>
              <a:pPr/>
              <a:t>17</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p:spPr>
      </p:sp>
      <p:sp>
        <p:nvSpPr>
          <p:cNvPr id="2150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15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663AB3-D03A-4F81-B658-A0370DC3255C}" type="slidenum">
              <a:rPr lang="ru-RU"/>
              <a:pPr/>
              <a:t>25</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Образ слайда 1"/>
          <p:cNvSpPr>
            <a:spLocks noGrp="1" noRot="1" noChangeAspect="1" noTextEdit="1"/>
          </p:cNvSpPr>
          <p:nvPr>
            <p:ph type="sldImg"/>
          </p:nvPr>
        </p:nvSpPr>
        <p:spPr bwMode="auto">
          <a:noFill/>
          <a:ln>
            <a:solidFill>
              <a:srgbClr val="000000"/>
            </a:solidFill>
            <a:miter lim="800000"/>
            <a:headEnd/>
            <a:tailEnd/>
          </a:ln>
        </p:spPr>
      </p:sp>
      <p:sp>
        <p:nvSpPr>
          <p:cNvPr id="31747"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317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FA2DAC-52D8-4CB8-8D3C-345748D483D5}" type="slidenum">
              <a:rPr lang="ru-RU"/>
              <a:pPr/>
              <a:t>26</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ru-RU" sz="2400">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ru-RU" sz="2400">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ru-RU" sz="2400">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ru-RU"/>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ru-RU" sz="2400">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ru-RU"/>
              </a:p>
            </p:txBody>
          </p:sp>
        </p:grpSp>
      </p:grpSp>
      <p:sp>
        <p:nvSpPr>
          <p:cNvPr id="7179" name="Rectangle 11"/>
          <p:cNvSpPr>
            <a:spLocks noGrp="1" noChangeArrowheads="1"/>
          </p:cNvSpPr>
          <p:nvPr>
            <p:ph type="ctrTitle"/>
          </p:nvPr>
        </p:nvSpPr>
        <p:spPr>
          <a:xfrm>
            <a:off x="2057400" y="1143000"/>
            <a:ext cx="6629400" cy="2209800"/>
          </a:xfrm>
        </p:spPr>
        <p:txBody>
          <a:bodyPr/>
          <a:lstStyle>
            <a:lvl1pPr>
              <a:defRPr sz="4800"/>
            </a:lvl1pPr>
          </a:lstStyle>
          <a:p>
            <a:r>
              <a:rPr lang="ru-RU"/>
              <a:t>Образец заголовка</a:t>
            </a:r>
          </a:p>
        </p:txBody>
      </p:sp>
      <p:sp>
        <p:nvSpPr>
          <p:cNvPr id="7180"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ru-RU"/>
              <a:t>Образец подзаголовка</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ru-RU"/>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ru-RU"/>
          </a:p>
        </p:txBody>
      </p:sp>
      <p:sp>
        <p:nvSpPr>
          <p:cNvPr id="15" name="Rectangle 15"/>
          <p:cNvSpPr>
            <a:spLocks noGrp="1" noChangeArrowheads="1"/>
          </p:cNvSpPr>
          <p:nvPr>
            <p:ph type="sldNum" sz="quarter" idx="12"/>
          </p:nvPr>
        </p:nvSpPr>
        <p:spPr/>
        <p:txBody>
          <a:bodyPr/>
          <a:lstStyle>
            <a:lvl1pPr>
              <a:defRPr/>
            </a:lvl1pPr>
          </a:lstStyle>
          <a:p>
            <a:pPr>
              <a:defRPr/>
            </a:pPr>
            <a:fld id="{EDED5E14-2608-44FB-8F8F-1126A5108C7C}"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9"/>
          <p:cNvSpPr>
            <a:spLocks noGrp="1" noChangeArrowheads="1"/>
          </p:cNvSpPr>
          <p:nvPr>
            <p:ph type="dt" sz="half" idx="10"/>
          </p:nvPr>
        </p:nvSpPr>
        <p:spPr>
          <a:ln/>
        </p:spPr>
        <p:txBody>
          <a:bodyPr/>
          <a:lstStyle>
            <a:lvl1pPr>
              <a:defRPr/>
            </a:lvl1pPr>
          </a:lstStyle>
          <a:p>
            <a:pPr>
              <a:defRPr/>
            </a:pPr>
            <a:endParaRPr lang="ru-RU"/>
          </a:p>
        </p:txBody>
      </p:sp>
      <p:sp>
        <p:nvSpPr>
          <p:cNvPr id="5" name="Rectangle 10"/>
          <p:cNvSpPr>
            <a:spLocks noGrp="1" noChangeArrowheads="1"/>
          </p:cNvSpPr>
          <p:nvPr>
            <p:ph type="ftr" sz="quarter" idx="11"/>
          </p:nvPr>
        </p:nvSpPr>
        <p:spPr>
          <a:ln/>
        </p:spPr>
        <p:txBody>
          <a:bodyPr/>
          <a:lstStyle>
            <a:lvl1pPr>
              <a:defRPr/>
            </a:lvl1pPr>
          </a:lstStyle>
          <a:p>
            <a:pPr>
              <a:defRPr/>
            </a:pPr>
            <a:endParaRPr lang="ru-RU"/>
          </a:p>
        </p:txBody>
      </p:sp>
      <p:sp>
        <p:nvSpPr>
          <p:cNvPr id="6" name="Rectangle 11"/>
          <p:cNvSpPr>
            <a:spLocks noGrp="1" noChangeArrowheads="1"/>
          </p:cNvSpPr>
          <p:nvPr>
            <p:ph type="sldNum" sz="quarter" idx="12"/>
          </p:nvPr>
        </p:nvSpPr>
        <p:spPr>
          <a:ln/>
        </p:spPr>
        <p:txBody>
          <a:bodyPr/>
          <a:lstStyle>
            <a:lvl1pPr>
              <a:defRPr/>
            </a:lvl1pPr>
          </a:lstStyle>
          <a:p>
            <a:pPr>
              <a:defRPr/>
            </a:pPr>
            <a:fld id="{5A263333-42DE-484E-A4C9-79909933CF2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43700" y="277813"/>
            <a:ext cx="19431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14400" y="277813"/>
            <a:ext cx="56769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9"/>
          <p:cNvSpPr>
            <a:spLocks noGrp="1" noChangeArrowheads="1"/>
          </p:cNvSpPr>
          <p:nvPr>
            <p:ph type="dt" sz="half" idx="10"/>
          </p:nvPr>
        </p:nvSpPr>
        <p:spPr>
          <a:ln/>
        </p:spPr>
        <p:txBody>
          <a:bodyPr/>
          <a:lstStyle>
            <a:lvl1pPr>
              <a:defRPr/>
            </a:lvl1pPr>
          </a:lstStyle>
          <a:p>
            <a:pPr>
              <a:defRPr/>
            </a:pPr>
            <a:endParaRPr lang="ru-RU"/>
          </a:p>
        </p:txBody>
      </p:sp>
      <p:sp>
        <p:nvSpPr>
          <p:cNvPr id="5" name="Rectangle 10"/>
          <p:cNvSpPr>
            <a:spLocks noGrp="1" noChangeArrowheads="1"/>
          </p:cNvSpPr>
          <p:nvPr>
            <p:ph type="ftr" sz="quarter" idx="11"/>
          </p:nvPr>
        </p:nvSpPr>
        <p:spPr>
          <a:ln/>
        </p:spPr>
        <p:txBody>
          <a:bodyPr/>
          <a:lstStyle>
            <a:lvl1pPr>
              <a:defRPr/>
            </a:lvl1pPr>
          </a:lstStyle>
          <a:p>
            <a:pPr>
              <a:defRPr/>
            </a:pPr>
            <a:endParaRPr lang="ru-RU"/>
          </a:p>
        </p:txBody>
      </p:sp>
      <p:sp>
        <p:nvSpPr>
          <p:cNvPr id="6" name="Rectangle 11"/>
          <p:cNvSpPr>
            <a:spLocks noGrp="1" noChangeArrowheads="1"/>
          </p:cNvSpPr>
          <p:nvPr>
            <p:ph type="sldNum" sz="quarter" idx="12"/>
          </p:nvPr>
        </p:nvSpPr>
        <p:spPr>
          <a:ln/>
        </p:spPr>
        <p:txBody>
          <a:bodyPr/>
          <a:lstStyle>
            <a:lvl1pPr>
              <a:defRPr/>
            </a:lvl1pPr>
          </a:lstStyle>
          <a:p>
            <a:pPr>
              <a:defRPr/>
            </a:pPr>
            <a:fld id="{C3D66257-8937-4A5F-B954-35773240FCAF}"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914400" y="1600200"/>
            <a:ext cx="7772400" cy="4530725"/>
          </a:xfrm>
        </p:spPr>
        <p:txBody>
          <a:bodyPr/>
          <a:lstStyle/>
          <a:p>
            <a:pPr lvl="0"/>
            <a:endParaRPr lang="ru-RU"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ru-RU"/>
          </a:p>
        </p:txBody>
      </p:sp>
      <p:sp>
        <p:nvSpPr>
          <p:cNvPr id="5" name="Rectangle 10"/>
          <p:cNvSpPr>
            <a:spLocks noGrp="1" noChangeArrowheads="1"/>
          </p:cNvSpPr>
          <p:nvPr>
            <p:ph type="ftr" sz="quarter" idx="11"/>
          </p:nvPr>
        </p:nvSpPr>
        <p:spPr>
          <a:ln/>
        </p:spPr>
        <p:txBody>
          <a:bodyPr/>
          <a:lstStyle>
            <a:lvl1pPr>
              <a:defRPr/>
            </a:lvl1pPr>
          </a:lstStyle>
          <a:p>
            <a:pPr>
              <a:defRPr/>
            </a:pPr>
            <a:endParaRPr lang="ru-RU"/>
          </a:p>
        </p:txBody>
      </p:sp>
      <p:sp>
        <p:nvSpPr>
          <p:cNvPr id="6" name="Rectangle 11"/>
          <p:cNvSpPr>
            <a:spLocks noGrp="1" noChangeArrowheads="1"/>
          </p:cNvSpPr>
          <p:nvPr>
            <p:ph type="sldNum" sz="quarter" idx="12"/>
          </p:nvPr>
        </p:nvSpPr>
        <p:spPr>
          <a:ln/>
        </p:spPr>
        <p:txBody>
          <a:bodyPr/>
          <a:lstStyle>
            <a:lvl1pPr>
              <a:defRPr/>
            </a:lvl1pPr>
          </a:lstStyle>
          <a:p>
            <a:pPr>
              <a:defRPr/>
            </a:pPr>
            <a:fld id="{8495037F-37EA-4B84-B28C-86E6CE4B4129}"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92100"/>
            <a:ext cx="8229600" cy="13843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050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050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40386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457200" y="6245225"/>
            <a:ext cx="2133600" cy="476250"/>
          </a:xfrm>
        </p:spPr>
        <p:txBody>
          <a:bodyPr/>
          <a:lstStyle>
            <a:lvl1pPr>
              <a:defRPr/>
            </a:lvl1pPr>
          </a:lstStyle>
          <a:p>
            <a:endParaRPr lang="ru-RU"/>
          </a:p>
        </p:txBody>
      </p:sp>
      <p:sp>
        <p:nvSpPr>
          <p:cNvPr id="7" name="Нижний колонтитул 6"/>
          <p:cNvSpPr>
            <a:spLocks noGrp="1"/>
          </p:cNvSpPr>
          <p:nvPr>
            <p:ph type="ftr" sz="quarter" idx="11"/>
          </p:nvPr>
        </p:nvSpPr>
        <p:spPr>
          <a:xfrm>
            <a:off x="3124200" y="6245225"/>
            <a:ext cx="2895600" cy="476250"/>
          </a:xfrm>
        </p:spPr>
        <p:txBody>
          <a:bodyPr/>
          <a:lstStyle>
            <a:lvl1pPr>
              <a:defRPr/>
            </a:lvl1pPr>
          </a:lstStyle>
          <a:p>
            <a:endParaRPr lang="ru-RU"/>
          </a:p>
        </p:txBody>
      </p:sp>
      <p:sp>
        <p:nvSpPr>
          <p:cNvPr id="8" name="Номер слайда 7"/>
          <p:cNvSpPr>
            <a:spLocks noGrp="1"/>
          </p:cNvSpPr>
          <p:nvPr>
            <p:ph type="sldNum" sz="quarter" idx="12"/>
          </p:nvPr>
        </p:nvSpPr>
        <p:spPr>
          <a:xfrm>
            <a:off x="6553200" y="6245225"/>
            <a:ext cx="2133600" cy="476250"/>
          </a:xfrm>
        </p:spPr>
        <p:txBody>
          <a:bodyPr/>
          <a:lstStyle>
            <a:lvl1pPr>
              <a:defRPr/>
            </a:lvl1pPr>
          </a:lstStyle>
          <a:p>
            <a:fld id="{4C5504E6-6215-4C7D-87BE-572E0F4CA175}"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9"/>
          <p:cNvSpPr>
            <a:spLocks noGrp="1" noChangeArrowheads="1"/>
          </p:cNvSpPr>
          <p:nvPr>
            <p:ph type="dt" sz="half" idx="10"/>
          </p:nvPr>
        </p:nvSpPr>
        <p:spPr>
          <a:ln/>
        </p:spPr>
        <p:txBody>
          <a:bodyPr/>
          <a:lstStyle>
            <a:lvl1pPr>
              <a:defRPr/>
            </a:lvl1pPr>
          </a:lstStyle>
          <a:p>
            <a:pPr>
              <a:defRPr/>
            </a:pPr>
            <a:endParaRPr lang="ru-RU"/>
          </a:p>
        </p:txBody>
      </p:sp>
      <p:sp>
        <p:nvSpPr>
          <p:cNvPr id="5" name="Rectangle 10"/>
          <p:cNvSpPr>
            <a:spLocks noGrp="1" noChangeArrowheads="1"/>
          </p:cNvSpPr>
          <p:nvPr>
            <p:ph type="ftr" sz="quarter" idx="11"/>
          </p:nvPr>
        </p:nvSpPr>
        <p:spPr>
          <a:ln/>
        </p:spPr>
        <p:txBody>
          <a:bodyPr/>
          <a:lstStyle>
            <a:lvl1pPr>
              <a:defRPr/>
            </a:lvl1pPr>
          </a:lstStyle>
          <a:p>
            <a:pPr>
              <a:defRPr/>
            </a:pPr>
            <a:endParaRPr lang="ru-RU"/>
          </a:p>
        </p:txBody>
      </p:sp>
      <p:sp>
        <p:nvSpPr>
          <p:cNvPr id="6" name="Rectangle 11"/>
          <p:cNvSpPr>
            <a:spLocks noGrp="1" noChangeArrowheads="1"/>
          </p:cNvSpPr>
          <p:nvPr>
            <p:ph type="sldNum" sz="quarter" idx="12"/>
          </p:nvPr>
        </p:nvSpPr>
        <p:spPr>
          <a:ln/>
        </p:spPr>
        <p:txBody>
          <a:bodyPr/>
          <a:lstStyle>
            <a:lvl1pPr>
              <a:defRPr/>
            </a:lvl1pPr>
          </a:lstStyle>
          <a:p>
            <a:pPr>
              <a:defRPr/>
            </a:pPr>
            <a:fld id="{BA968B48-520B-4C88-9425-14AD71B34C41}"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9"/>
          <p:cNvSpPr>
            <a:spLocks noGrp="1" noChangeArrowheads="1"/>
          </p:cNvSpPr>
          <p:nvPr>
            <p:ph type="dt" sz="half" idx="10"/>
          </p:nvPr>
        </p:nvSpPr>
        <p:spPr>
          <a:ln/>
        </p:spPr>
        <p:txBody>
          <a:bodyPr/>
          <a:lstStyle>
            <a:lvl1pPr>
              <a:defRPr/>
            </a:lvl1pPr>
          </a:lstStyle>
          <a:p>
            <a:pPr>
              <a:defRPr/>
            </a:pPr>
            <a:endParaRPr lang="ru-RU"/>
          </a:p>
        </p:txBody>
      </p:sp>
      <p:sp>
        <p:nvSpPr>
          <p:cNvPr id="5" name="Rectangle 10"/>
          <p:cNvSpPr>
            <a:spLocks noGrp="1" noChangeArrowheads="1"/>
          </p:cNvSpPr>
          <p:nvPr>
            <p:ph type="ftr" sz="quarter" idx="11"/>
          </p:nvPr>
        </p:nvSpPr>
        <p:spPr>
          <a:ln/>
        </p:spPr>
        <p:txBody>
          <a:bodyPr/>
          <a:lstStyle>
            <a:lvl1pPr>
              <a:defRPr/>
            </a:lvl1pPr>
          </a:lstStyle>
          <a:p>
            <a:pPr>
              <a:defRPr/>
            </a:pPr>
            <a:endParaRPr lang="ru-RU"/>
          </a:p>
        </p:txBody>
      </p:sp>
      <p:sp>
        <p:nvSpPr>
          <p:cNvPr id="6" name="Rectangle 11"/>
          <p:cNvSpPr>
            <a:spLocks noGrp="1" noChangeArrowheads="1"/>
          </p:cNvSpPr>
          <p:nvPr>
            <p:ph type="sldNum" sz="quarter" idx="12"/>
          </p:nvPr>
        </p:nvSpPr>
        <p:spPr>
          <a:ln/>
        </p:spPr>
        <p:txBody>
          <a:bodyPr/>
          <a:lstStyle>
            <a:lvl1pPr>
              <a:defRPr/>
            </a:lvl1pPr>
          </a:lstStyle>
          <a:p>
            <a:pPr>
              <a:defRPr/>
            </a:pPr>
            <a:fld id="{35021732-52C6-482D-AEA7-BE863FFA1842}"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9"/>
          <p:cNvSpPr>
            <a:spLocks noGrp="1" noChangeArrowheads="1"/>
          </p:cNvSpPr>
          <p:nvPr>
            <p:ph type="dt" sz="half" idx="10"/>
          </p:nvPr>
        </p:nvSpPr>
        <p:spPr>
          <a:ln/>
        </p:spPr>
        <p:txBody>
          <a:bodyPr/>
          <a:lstStyle>
            <a:lvl1pPr>
              <a:defRPr/>
            </a:lvl1pPr>
          </a:lstStyle>
          <a:p>
            <a:pPr>
              <a:defRPr/>
            </a:pPr>
            <a:endParaRPr lang="ru-RU"/>
          </a:p>
        </p:txBody>
      </p:sp>
      <p:sp>
        <p:nvSpPr>
          <p:cNvPr id="6" name="Rectangle 10"/>
          <p:cNvSpPr>
            <a:spLocks noGrp="1" noChangeArrowheads="1"/>
          </p:cNvSpPr>
          <p:nvPr>
            <p:ph type="ftr" sz="quarter" idx="11"/>
          </p:nvPr>
        </p:nvSpPr>
        <p:spPr>
          <a:ln/>
        </p:spPr>
        <p:txBody>
          <a:bodyPr/>
          <a:lstStyle>
            <a:lvl1pPr>
              <a:defRPr/>
            </a:lvl1pPr>
          </a:lstStyle>
          <a:p>
            <a:pPr>
              <a:defRPr/>
            </a:pPr>
            <a:endParaRPr lang="ru-RU"/>
          </a:p>
        </p:txBody>
      </p:sp>
      <p:sp>
        <p:nvSpPr>
          <p:cNvPr id="7" name="Rectangle 11"/>
          <p:cNvSpPr>
            <a:spLocks noGrp="1" noChangeArrowheads="1"/>
          </p:cNvSpPr>
          <p:nvPr>
            <p:ph type="sldNum" sz="quarter" idx="12"/>
          </p:nvPr>
        </p:nvSpPr>
        <p:spPr>
          <a:ln/>
        </p:spPr>
        <p:txBody>
          <a:bodyPr/>
          <a:lstStyle>
            <a:lvl1pPr>
              <a:defRPr/>
            </a:lvl1pPr>
          </a:lstStyle>
          <a:p>
            <a:pPr>
              <a:defRPr/>
            </a:pPr>
            <a:fld id="{63E276CC-64CC-4C9B-A42F-0ED3919B70F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9"/>
          <p:cNvSpPr>
            <a:spLocks noGrp="1" noChangeArrowheads="1"/>
          </p:cNvSpPr>
          <p:nvPr>
            <p:ph type="dt" sz="half" idx="10"/>
          </p:nvPr>
        </p:nvSpPr>
        <p:spPr>
          <a:ln/>
        </p:spPr>
        <p:txBody>
          <a:bodyPr/>
          <a:lstStyle>
            <a:lvl1pPr>
              <a:defRPr/>
            </a:lvl1pPr>
          </a:lstStyle>
          <a:p>
            <a:pPr>
              <a:defRPr/>
            </a:pPr>
            <a:endParaRPr lang="ru-RU"/>
          </a:p>
        </p:txBody>
      </p:sp>
      <p:sp>
        <p:nvSpPr>
          <p:cNvPr id="8" name="Rectangle 10"/>
          <p:cNvSpPr>
            <a:spLocks noGrp="1" noChangeArrowheads="1"/>
          </p:cNvSpPr>
          <p:nvPr>
            <p:ph type="ftr" sz="quarter" idx="11"/>
          </p:nvPr>
        </p:nvSpPr>
        <p:spPr>
          <a:ln/>
        </p:spPr>
        <p:txBody>
          <a:bodyPr/>
          <a:lstStyle>
            <a:lvl1pPr>
              <a:defRPr/>
            </a:lvl1pPr>
          </a:lstStyle>
          <a:p>
            <a:pPr>
              <a:defRPr/>
            </a:pPr>
            <a:endParaRPr lang="ru-RU"/>
          </a:p>
        </p:txBody>
      </p:sp>
      <p:sp>
        <p:nvSpPr>
          <p:cNvPr id="9" name="Rectangle 11"/>
          <p:cNvSpPr>
            <a:spLocks noGrp="1" noChangeArrowheads="1"/>
          </p:cNvSpPr>
          <p:nvPr>
            <p:ph type="sldNum" sz="quarter" idx="12"/>
          </p:nvPr>
        </p:nvSpPr>
        <p:spPr>
          <a:ln/>
        </p:spPr>
        <p:txBody>
          <a:bodyPr/>
          <a:lstStyle>
            <a:lvl1pPr>
              <a:defRPr/>
            </a:lvl1pPr>
          </a:lstStyle>
          <a:p>
            <a:pPr>
              <a:defRPr/>
            </a:pPr>
            <a:fld id="{8A78721C-7A1D-4A96-9E25-D65904D6E9AF}"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9"/>
          <p:cNvSpPr>
            <a:spLocks noGrp="1" noChangeArrowheads="1"/>
          </p:cNvSpPr>
          <p:nvPr>
            <p:ph type="dt" sz="half" idx="10"/>
          </p:nvPr>
        </p:nvSpPr>
        <p:spPr>
          <a:ln/>
        </p:spPr>
        <p:txBody>
          <a:bodyPr/>
          <a:lstStyle>
            <a:lvl1pPr>
              <a:defRPr/>
            </a:lvl1pPr>
          </a:lstStyle>
          <a:p>
            <a:pPr>
              <a:defRPr/>
            </a:pPr>
            <a:endParaRPr lang="ru-RU"/>
          </a:p>
        </p:txBody>
      </p:sp>
      <p:sp>
        <p:nvSpPr>
          <p:cNvPr id="4" name="Rectangle 10"/>
          <p:cNvSpPr>
            <a:spLocks noGrp="1" noChangeArrowheads="1"/>
          </p:cNvSpPr>
          <p:nvPr>
            <p:ph type="ftr" sz="quarter" idx="11"/>
          </p:nvPr>
        </p:nvSpPr>
        <p:spPr>
          <a:ln/>
        </p:spPr>
        <p:txBody>
          <a:bodyPr/>
          <a:lstStyle>
            <a:lvl1pPr>
              <a:defRPr/>
            </a:lvl1pPr>
          </a:lstStyle>
          <a:p>
            <a:pPr>
              <a:defRPr/>
            </a:pPr>
            <a:endParaRPr lang="ru-RU"/>
          </a:p>
        </p:txBody>
      </p:sp>
      <p:sp>
        <p:nvSpPr>
          <p:cNvPr id="5" name="Rectangle 11"/>
          <p:cNvSpPr>
            <a:spLocks noGrp="1" noChangeArrowheads="1"/>
          </p:cNvSpPr>
          <p:nvPr>
            <p:ph type="sldNum" sz="quarter" idx="12"/>
          </p:nvPr>
        </p:nvSpPr>
        <p:spPr>
          <a:ln/>
        </p:spPr>
        <p:txBody>
          <a:bodyPr/>
          <a:lstStyle>
            <a:lvl1pPr>
              <a:defRPr/>
            </a:lvl1pPr>
          </a:lstStyle>
          <a:p>
            <a:pPr>
              <a:defRPr/>
            </a:pPr>
            <a:fld id="{80DEEE9B-C6F7-4ED1-8DF6-90B9DEA0D96C}"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ru-RU"/>
          </a:p>
        </p:txBody>
      </p:sp>
      <p:sp>
        <p:nvSpPr>
          <p:cNvPr id="3" name="Rectangle 10"/>
          <p:cNvSpPr>
            <a:spLocks noGrp="1" noChangeArrowheads="1"/>
          </p:cNvSpPr>
          <p:nvPr>
            <p:ph type="ftr" sz="quarter" idx="11"/>
          </p:nvPr>
        </p:nvSpPr>
        <p:spPr>
          <a:ln/>
        </p:spPr>
        <p:txBody>
          <a:bodyPr/>
          <a:lstStyle>
            <a:lvl1pPr>
              <a:defRPr/>
            </a:lvl1pPr>
          </a:lstStyle>
          <a:p>
            <a:pPr>
              <a:defRPr/>
            </a:pPr>
            <a:endParaRPr lang="ru-RU"/>
          </a:p>
        </p:txBody>
      </p:sp>
      <p:sp>
        <p:nvSpPr>
          <p:cNvPr id="4" name="Rectangle 11"/>
          <p:cNvSpPr>
            <a:spLocks noGrp="1" noChangeArrowheads="1"/>
          </p:cNvSpPr>
          <p:nvPr>
            <p:ph type="sldNum" sz="quarter" idx="12"/>
          </p:nvPr>
        </p:nvSpPr>
        <p:spPr>
          <a:ln/>
        </p:spPr>
        <p:txBody>
          <a:bodyPr/>
          <a:lstStyle>
            <a:lvl1pPr>
              <a:defRPr/>
            </a:lvl1pPr>
          </a:lstStyle>
          <a:p>
            <a:pPr>
              <a:defRPr/>
            </a:pPr>
            <a:fld id="{A33908C4-4D2A-40C8-92DB-3B7094FBB4B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9"/>
          <p:cNvSpPr>
            <a:spLocks noGrp="1" noChangeArrowheads="1"/>
          </p:cNvSpPr>
          <p:nvPr>
            <p:ph type="dt" sz="half" idx="10"/>
          </p:nvPr>
        </p:nvSpPr>
        <p:spPr>
          <a:ln/>
        </p:spPr>
        <p:txBody>
          <a:bodyPr/>
          <a:lstStyle>
            <a:lvl1pPr>
              <a:defRPr/>
            </a:lvl1pPr>
          </a:lstStyle>
          <a:p>
            <a:pPr>
              <a:defRPr/>
            </a:pPr>
            <a:endParaRPr lang="ru-RU"/>
          </a:p>
        </p:txBody>
      </p:sp>
      <p:sp>
        <p:nvSpPr>
          <p:cNvPr id="6" name="Rectangle 10"/>
          <p:cNvSpPr>
            <a:spLocks noGrp="1" noChangeArrowheads="1"/>
          </p:cNvSpPr>
          <p:nvPr>
            <p:ph type="ftr" sz="quarter" idx="11"/>
          </p:nvPr>
        </p:nvSpPr>
        <p:spPr>
          <a:ln/>
        </p:spPr>
        <p:txBody>
          <a:bodyPr/>
          <a:lstStyle>
            <a:lvl1pPr>
              <a:defRPr/>
            </a:lvl1pPr>
          </a:lstStyle>
          <a:p>
            <a:pPr>
              <a:defRPr/>
            </a:pPr>
            <a:endParaRPr lang="ru-RU"/>
          </a:p>
        </p:txBody>
      </p:sp>
      <p:sp>
        <p:nvSpPr>
          <p:cNvPr id="7" name="Rectangle 11"/>
          <p:cNvSpPr>
            <a:spLocks noGrp="1" noChangeArrowheads="1"/>
          </p:cNvSpPr>
          <p:nvPr>
            <p:ph type="sldNum" sz="quarter" idx="12"/>
          </p:nvPr>
        </p:nvSpPr>
        <p:spPr>
          <a:ln/>
        </p:spPr>
        <p:txBody>
          <a:bodyPr/>
          <a:lstStyle>
            <a:lvl1pPr>
              <a:defRPr/>
            </a:lvl1pPr>
          </a:lstStyle>
          <a:p>
            <a:pPr>
              <a:defRPr/>
            </a:pPr>
            <a:fld id="{9C29190A-C191-4BA5-AC5B-BEA79145AC60}"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9"/>
          <p:cNvSpPr>
            <a:spLocks noGrp="1" noChangeArrowheads="1"/>
          </p:cNvSpPr>
          <p:nvPr>
            <p:ph type="dt" sz="half" idx="10"/>
          </p:nvPr>
        </p:nvSpPr>
        <p:spPr>
          <a:ln/>
        </p:spPr>
        <p:txBody>
          <a:bodyPr/>
          <a:lstStyle>
            <a:lvl1pPr>
              <a:defRPr/>
            </a:lvl1pPr>
          </a:lstStyle>
          <a:p>
            <a:pPr>
              <a:defRPr/>
            </a:pPr>
            <a:endParaRPr lang="ru-RU"/>
          </a:p>
        </p:txBody>
      </p:sp>
      <p:sp>
        <p:nvSpPr>
          <p:cNvPr id="6" name="Rectangle 10"/>
          <p:cNvSpPr>
            <a:spLocks noGrp="1" noChangeArrowheads="1"/>
          </p:cNvSpPr>
          <p:nvPr>
            <p:ph type="ftr" sz="quarter" idx="11"/>
          </p:nvPr>
        </p:nvSpPr>
        <p:spPr>
          <a:ln/>
        </p:spPr>
        <p:txBody>
          <a:bodyPr/>
          <a:lstStyle>
            <a:lvl1pPr>
              <a:defRPr/>
            </a:lvl1pPr>
          </a:lstStyle>
          <a:p>
            <a:pPr>
              <a:defRPr/>
            </a:pPr>
            <a:endParaRPr lang="ru-RU"/>
          </a:p>
        </p:txBody>
      </p:sp>
      <p:sp>
        <p:nvSpPr>
          <p:cNvPr id="7" name="Rectangle 11"/>
          <p:cNvSpPr>
            <a:spLocks noGrp="1" noChangeArrowheads="1"/>
          </p:cNvSpPr>
          <p:nvPr>
            <p:ph type="sldNum" sz="quarter" idx="12"/>
          </p:nvPr>
        </p:nvSpPr>
        <p:spPr>
          <a:ln/>
        </p:spPr>
        <p:txBody>
          <a:bodyPr/>
          <a:lstStyle>
            <a:lvl1pPr>
              <a:defRPr/>
            </a:lvl1pPr>
          </a:lstStyle>
          <a:p>
            <a:pPr>
              <a:defRPr/>
            </a:pPr>
            <a:fld id="{87548A9B-3ABE-4A9C-B04E-17B329A4ED11}"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6147"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ru-RU" sz="2400">
                <a:latin typeface="Times New Roman"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6149"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ru-RU" sz="2400">
                  <a:latin typeface="Times New Roman" pitchFamily="18" charset="0"/>
                </a:endParaRPr>
              </a:p>
            </p:txBody>
          </p:sp>
          <p:sp>
            <p:nvSpPr>
              <p:cNvPr id="6150"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ru-RU"/>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8"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6153"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ru-RU"/>
          </a:p>
        </p:txBody>
      </p:sp>
      <p:sp>
        <p:nvSpPr>
          <p:cNvPr id="6154"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ru-RU"/>
          </a:p>
        </p:txBody>
      </p:sp>
      <p:sp>
        <p:nvSpPr>
          <p:cNvPr id="6155"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3980D04C-95C8-42B2-B24C-56F3A823D27E}" type="slidenum">
              <a:rPr lang="ru-RU"/>
              <a:pPr>
                <a:defRPr/>
              </a:pPr>
              <a:t>‹#›</a:t>
            </a:fld>
            <a:endParaRPr lang="ru-RU"/>
          </a:p>
        </p:txBody>
      </p:sp>
      <p:sp>
        <p:nvSpPr>
          <p:cNvPr id="6156"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ru-RU"/>
          </a:p>
        </p:txBody>
      </p:sp>
    </p:spTree>
  </p:cSld>
  <p:clrMap bg1="lt1" tx1="dk1" bg2="lt2" tx2="dk2" accent1="accent1" accent2="accent2" accent3="accent3" accent4="accent4" accent5="accent5" accent6="accent6" hlink="hlink" folHlink="folHlink"/>
  <p:sldLayoutIdLst>
    <p:sldLayoutId id="2147483687"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8"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____________Microsoft_PowerPoint_97-20031.ppt"/></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5.xml"/><Relationship Id="rId1" Type="http://schemas.openxmlformats.org/officeDocument/2006/relationships/video" Target="file:///D:\&#1042;&#1080;&#1090;&#1077;&#1073;&#1089;&#1082;,%20&#1053;&#1072;&#1090;&#1072;&#1096;&#1072;,2009\&#1044;&#1080;&#1089;&#1082;%20&#1047;&#1072;&#1080;&#1082;&#1072;&#1085;&#1080;&#1077;\video\zaikanie_net.wm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p:txBody>
          <a:bodyPr/>
          <a:lstStyle/>
          <a:p>
            <a:endParaRPr lang="ru-RU"/>
          </a:p>
        </p:txBody>
      </p:sp>
      <p:sp>
        <p:nvSpPr>
          <p:cNvPr id="5" name="Прямоугольник 4"/>
          <p:cNvSpPr/>
          <p:nvPr/>
        </p:nvSpPr>
        <p:spPr>
          <a:xfrm>
            <a:off x="0" y="0"/>
            <a:ext cx="9144000" cy="674030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ru-RU" sz="2400" b="1" dirty="0" smtClean="0">
                <a:solidFill>
                  <a:schemeClr val="tx1"/>
                </a:solidFill>
                <a:effectLst>
                  <a:outerShdw blurRad="38100" dist="38100" dir="2700000" algn="tl">
                    <a:srgbClr val="C0C0C0"/>
                  </a:outerShdw>
                </a:effectLst>
                <a:latin typeface="Arial Black" pitchFamily="34" charset="0"/>
              </a:rPr>
              <a:t>Государственное учреждение образования</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«Средняя школа № 21 г. Могилева»</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   </a:t>
            </a:r>
            <a:br>
              <a:rPr lang="ru-RU" sz="2400" b="1" dirty="0" smtClean="0">
                <a:solidFill>
                  <a:schemeClr val="tx1"/>
                </a:solidFill>
                <a:effectLst>
                  <a:outerShdw blurRad="38100" dist="38100" dir="2700000" algn="tl">
                    <a:srgbClr val="C0C0C0"/>
                  </a:outerShdw>
                </a:effectLst>
                <a:latin typeface="Arial Black" pitchFamily="34" charset="0"/>
              </a:rPr>
            </a:br>
            <a:endParaRPr lang="ru-RU" sz="2400" b="1" dirty="0" smtClean="0">
              <a:solidFill>
                <a:schemeClr val="tx1"/>
              </a:solidFill>
              <a:effectLst>
                <a:outerShdw blurRad="38100" dist="38100" dir="2700000" algn="tl">
                  <a:srgbClr val="C0C0C0"/>
                </a:outerShdw>
              </a:effectLst>
              <a:latin typeface="Arial Black" pitchFamily="34" charset="0"/>
            </a:endParaRPr>
          </a:p>
          <a:p>
            <a:pPr algn="ctr"/>
            <a:endParaRPr lang="ru-RU" sz="2400" b="1" dirty="0">
              <a:solidFill>
                <a:schemeClr val="tx1"/>
              </a:solidFill>
              <a:effectLst>
                <a:outerShdw blurRad="38100" dist="38100" dir="2700000" algn="tl">
                  <a:srgbClr val="C0C0C0"/>
                </a:outerShdw>
              </a:effectLst>
              <a:latin typeface="Arial Black" pitchFamily="34" charset="0"/>
            </a:endParaRPr>
          </a:p>
          <a:p>
            <a:pPr algn="ctr"/>
            <a:r>
              <a:rPr lang="ru-RU" sz="2400" b="1" dirty="0" smtClean="0">
                <a:solidFill>
                  <a:schemeClr val="tx1"/>
                </a:solidFill>
                <a:effectLst>
                  <a:outerShdw blurRad="38100" dist="38100" dir="2700000" algn="tl">
                    <a:srgbClr val="C0C0C0"/>
                  </a:outerShdw>
                </a:effectLst>
                <a:latin typeface="Arial Black" pitchFamily="34" charset="0"/>
              </a:rPr>
              <a:t> </a:t>
            </a:r>
          </a:p>
          <a:p>
            <a:pPr algn="ctr"/>
            <a:r>
              <a:rPr lang="ru-RU" sz="3200" b="1" i="1" dirty="0" smtClean="0">
                <a:solidFill>
                  <a:schemeClr val="tx1"/>
                </a:solidFill>
                <a:latin typeface="Arial Black" pitchFamily="34" charset="0"/>
              </a:rPr>
              <a:t>«Информационные компьютерные технологии  с заикающимися школьниками в ПКПП</a:t>
            </a:r>
            <a:r>
              <a:rPr lang="ru-RU" sz="3200" b="1" dirty="0" smtClean="0">
                <a:solidFill>
                  <a:schemeClr val="tx1"/>
                </a:solidFill>
                <a:latin typeface="Arial Black" pitchFamily="34" charset="0"/>
              </a:rPr>
              <a:t>»</a:t>
            </a:r>
            <a:br>
              <a:rPr lang="ru-RU" sz="3200" b="1" dirty="0" smtClean="0">
                <a:solidFill>
                  <a:schemeClr val="tx1"/>
                </a:solidFill>
                <a:latin typeface="Arial Black" pitchFamily="34" charset="0"/>
              </a:rPr>
            </a:br>
            <a:r>
              <a:rPr lang="ru-RU" sz="2400" b="1" i="1" dirty="0" smtClean="0">
                <a:solidFill>
                  <a:schemeClr val="tx1"/>
                </a:solidFill>
                <a:effectLst>
                  <a:outerShdw blurRad="38100" dist="38100" dir="2700000" algn="tl">
                    <a:srgbClr val="C0C0C0"/>
                  </a:outerShdw>
                </a:effectLst>
                <a:latin typeface="Arial Black" pitchFamily="34" charset="0"/>
              </a:rPr>
              <a:t/>
            </a:r>
            <a:br>
              <a:rPr lang="ru-RU" sz="2400" b="1" i="1" dirty="0" smtClean="0">
                <a:solidFill>
                  <a:schemeClr val="tx1"/>
                </a:solidFill>
                <a:effectLst>
                  <a:outerShdw blurRad="38100" dist="38100" dir="2700000" algn="tl">
                    <a:srgbClr val="C0C0C0"/>
                  </a:outerShdw>
                </a:effectLst>
                <a:latin typeface="Arial Black" pitchFamily="34" charset="0"/>
              </a:rPr>
            </a:br>
            <a:r>
              <a:rPr lang="ru-RU" sz="2400" b="1" i="1" dirty="0" smtClean="0">
                <a:solidFill>
                  <a:schemeClr val="tx1"/>
                </a:solidFill>
                <a:effectLst>
                  <a:outerShdw blurRad="38100" dist="38100" dir="2700000" algn="tl">
                    <a:srgbClr val="C0C0C0"/>
                  </a:outerShdw>
                </a:effectLst>
                <a:latin typeface="Arial Black" pitchFamily="34" charset="0"/>
              </a:rPr>
              <a:t> </a:t>
            </a:r>
            <a:r>
              <a:rPr lang="ru-RU" sz="2400" b="1" dirty="0" smtClean="0">
                <a:solidFill>
                  <a:schemeClr val="tx1"/>
                </a:solidFill>
                <a:effectLst>
                  <a:outerShdw blurRad="38100" dist="38100" dir="2700000" algn="tl">
                    <a:srgbClr val="C0C0C0"/>
                  </a:outerShdw>
                </a:effectLst>
                <a:latin typeface="Arial Black" pitchFamily="34" charset="0"/>
              </a:rPr>
              <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 Подготовила: Судак  Е.М.</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 </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 </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
            </a:r>
            <a:br>
              <a:rPr lang="ru-RU" sz="2400" b="1" dirty="0" smtClean="0">
                <a:solidFill>
                  <a:schemeClr val="tx1"/>
                </a:solidFill>
                <a:effectLst>
                  <a:outerShdw blurRad="38100" dist="38100" dir="2700000" algn="tl">
                    <a:srgbClr val="C0C0C0"/>
                  </a:outerShdw>
                </a:effectLst>
                <a:latin typeface="Arial Black" pitchFamily="34" charset="0"/>
              </a:rPr>
            </a:br>
            <a:r>
              <a:rPr lang="ru-RU" sz="2400" b="1" dirty="0" smtClean="0">
                <a:solidFill>
                  <a:schemeClr val="tx1"/>
                </a:solidFill>
                <a:effectLst>
                  <a:outerShdw blurRad="38100" dist="38100" dir="2700000" algn="tl">
                    <a:srgbClr val="C0C0C0"/>
                  </a:outerShdw>
                </a:effectLst>
                <a:latin typeface="Arial Black" pitchFamily="34" charset="0"/>
              </a:rPr>
              <a:t> Могилев, 2012</a:t>
            </a:r>
            <a:endParaRPr lang="ru-RU" sz="2400" b="1"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292100"/>
            <a:ext cx="9144000" cy="833438"/>
          </a:xfrm>
        </p:spPr>
        <p:txBody>
          <a:bodyPr/>
          <a:lstStyle/>
          <a:p>
            <a:r>
              <a:rPr lang="ru-RU" sz="4000" b="1" i="1" dirty="0"/>
              <a:t>Модуль</a:t>
            </a:r>
            <a:r>
              <a:rPr lang="ru-RU" sz="4000" b="1" dirty="0"/>
              <a:t> </a:t>
            </a:r>
            <a:r>
              <a:rPr lang="ru-RU" sz="4000" b="1" i="1" dirty="0">
                <a:solidFill>
                  <a:srgbClr val="FF0000"/>
                </a:solidFill>
              </a:rPr>
              <a:t>“Высотные </a:t>
            </a:r>
            <a:r>
              <a:rPr lang="ru-RU" sz="4000" b="1" i="1" dirty="0" smtClean="0">
                <a:solidFill>
                  <a:srgbClr val="FF0000"/>
                </a:solidFill>
              </a:rPr>
              <a:t>упражнения</a:t>
            </a:r>
            <a:r>
              <a:rPr lang="ru-RU" sz="4000" b="1" i="1" dirty="0">
                <a:solidFill>
                  <a:srgbClr val="FF0000"/>
                </a:solidFill>
              </a:rPr>
              <a:t>”</a:t>
            </a:r>
            <a:r>
              <a:rPr lang="ru-RU" sz="4000" dirty="0"/>
              <a:t> </a:t>
            </a:r>
          </a:p>
        </p:txBody>
      </p:sp>
      <p:sp>
        <p:nvSpPr>
          <p:cNvPr id="39939" name="Rectangle 3"/>
          <p:cNvSpPr>
            <a:spLocks noGrp="1" noChangeArrowheads="1"/>
          </p:cNvSpPr>
          <p:nvPr>
            <p:ph type="body" sz="half" idx="1"/>
          </p:nvPr>
        </p:nvSpPr>
        <p:spPr>
          <a:xfrm>
            <a:off x="0" y="928670"/>
            <a:ext cx="4427538" cy="6172219"/>
          </a:xfrm>
        </p:spPr>
        <p:txBody>
          <a:bodyPr/>
          <a:lstStyle/>
          <a:p>
            <a:pPr algn="just">
              <a:lnSpc>
                <a:spcPct val="90000"/>
              </a:lnSpc>
              <a:buFontTx/>
              <a:buNone/>
            </a:pPr>
            <a:r>
              <a:rPr lang="ru-RU" sz="2000" dirty="0"/>
              <a:t>    позволяет </a:t>
            </a:r>
            <a:r>
              <a:rPr lang="ru-RU" sz="2000" b="1" dirty="0" smtClean="0">
                <a:solidFill>
                  <a:schemeClr val="accent2">
                    <a:lumMod val="75000"/>
                  </a:schemeClr>
                </a:solidFill>
              </a:rPr>
              <a:t>организовать</a:t>
            </a:r>
          </a:p>
          <a:p>
            <a:pPr algn="just">
              <a:lnSpc>
                <a:spcPct val="90000"/>
              </a:lnSpc>
              <a:buFontTx/>
              <a:buNone/>
            </a:pPr>
            <a:endParaRPr lang="ru-RU" sz="2000" b="1" dirty="0" smtClean="0">
              <a:solidFill>
                <a:schemeClr val="accent2">
                  <a:lumMod val="75000"/>
                </a:schemeClr>
              </a:solidFill>
            </a:endParaRPr>
          </a:p>
          <a:p>
            <a:pPr algn="just">
              <a:lnSpc>
                <a:spcPct val="90000"/>
              </a:lnSpc>
              <a:buFontTx/>
              <a:buNone/>
            </a:pPr>
            <a:r>
              <a:rPr lang="ru-RU" sz="2000" b="1" dirty="0" smtClean="0">
                <a:solidFill>
                  <a:schemeClr val="accent2">
                    <a:lumMod val="75000"/>
                  </a:schemeClr>
                </a:solidFill>
              </a:rPr>
              <a:t>     </a:t>
            </a:r>
            <a:r>
              <a:rPr lang="ru-RU" sz="2000" b="1" dirty="0">
                <a:solidFill>
                  <a:schemeClr val="accent2">
                    <a:lumMod val="75000"/>
                  </a:schemeClr>
                </a:solidFill>
              </a:rPr>
              <a:t>вокальные упражнения, развивающие связочный аппарат, упражнения в координации модуляций голоса.</a:t>
            </a:r>
            <a:r>
              <a:rPr lang="ru-RU" sz="2000" dirty="0"/>
              <a:t> В модуле выстраиваются упражнения в которых необходимо провести анимационный объект, в данном случае это младенец, из левой части экрана в правую, используя при этом вокальные характеристики голоса. По ходу движения необходимо собирать мишени и огибать препятствия, которые можно расставлять произвольно, тем самым усложняя или упрощая задание.  </a:t>
            </a:r>
          </a:p>
        </p:txBody>
      </p:sp>
      <p:pic>
        <p:nvPicPr>
          <p:cNvPr id="39940" name="Picture 4" descr="ВысУпр_АВТО"/>
          <p:cNvPicPr>
            <a:picLocks noGrp="1" noChangeAspect="1" noChangeArrowheads="1"/>
          </p:cNvPicPr>
          <p:nvPr>
            <p:ph sz="quarter" idx="2"/>
          </p:nvPr>
        </p:nvPicPr>
        <p:blipFill>
          <a:blip r:embed="rId2" cstate="print"/>
          <a:srcRect/>
          <a:stretch>
            <a:fillRect/>
          </a:stretch>
        </p:blipFill>
        <p:spPr>
          <a:xfrm>
            <a:off x="4787900" y="1844675"/>
            <a:ext cx="2646363" cy="1981200"/>
          </a:xfrm>
          <a:noFill/>
          <a:ln/>
        </p:spPr>
      </p:pic>
      <p:pic>
        <p:nvPicPr>
          <p:cNvPr id="39942" name="Picture 6" descr="Ноты"/>
          <p:cNvPicPr>
            <a:picLocks noGrp="1" noChangeAspect="1" noChangeArrowheads="1"/>
          </p:cNvPicPr>
          <p:nvPr>
            <p:ph sz="quarter" idx="3"/>
          </p:nvPr>
        </p:nvPicPr>
        <p:blipFill>
          <a:blip r:embed="rId3" cstate="print"/>
          <a:srcRect/>
          <a:stretch>
            <a:fillRect/>
          </a:stretch>
        </p:blipFill>
        <p:spPr>
          <a:xfrm>
            <a:off x="4787900" y="4581525"/>
            <a:ext cx="2646363" cy="1981200"/>
          </a:xfrm>
          <a:noFill/>
          <a:ln/>
        </p:spPr>
      </p:pic>
      <p:pic>
        <p:nvPicPr>
          <p:cNvPr id="39944" name="Picture 8" descr="Baby"/>
          <p:cNvPicPr>
            <a:picLocks noChangeAspect="1" noChangeArrowheads="1"/>
          </p:cNvPicPr>
          <p:nvPr/>
        </p:nvPicPr>
        <p:blipFill>
          <a:blip r:embed="rId4" cstate="print"/>
          <a:srcRect/>
          <a:stretch>
            <a:fillRect/>
          </a:stretch>
        </p:blipFill>
        <p:spPr bwMode="auto">
          <a:xfrm>
            <a:off x="6084888" y="1196975"/>
            <a:ext cx="2649537" cy="1984375"/>
          </a:xfrm>
          <a:prstGeom prst="rect">
            <a:avLst/>
          </a:prstGeom>
          <a:noFill/>
        </p:spPr>
      </p:pic>
      <p:pic>
        <p:nvPicPr>
          <p:cNvPr id="39946" name="Picture 10" descr="Аква"/>
          <p:cNvPicPr>
            <a:picLocks noChangeAspect="1" noChangeArrowheads="1"/>
          </p:cNvPicPr>
          <p:nvPr/>
        </p:nvPicPr>
        <p:blipFill>
          <a:blip r:embed="rId5"/>
          <a:srcRect/>
          <a:stretch>
            <a:fillRect/>
          </a:stretch>
        </p:blipFill>
        <p:spPr bwMode="auto">
          <a:xfrm>
            <a:off x="5940425" y="3716338"/>
            <a:ext cx="2663825" cy="2155825"/>
          </a:xfrm>
          <a:prstGeom prst="rect">
            <a:avLst/>
          </a:prstGeom>
          <a:noFill/>
        </p:spPr>
      </p:pic>
      <p:sp>
        <p:nvSpPr>
          <p:cNvPr id="39947" name="Rectangle 11">
            <a:hlinkHover r:id="" action="ppaction://hlinkshowjump?jump=nextslide"/>
          </p:cNvPr>
          <p:cNvSpPr>
            <a:spLocks noChangeArrowheads="1"/>
          </p:cNvSpPr>
          <p:nvPr/>
        </p:nvSpPr>
        <p:spPr bwMode="auto">
          <a:xfrm>
            <a:off x="7596188" y="6165850"/>
            <a:ext cx="1236662"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 calcmode="lin" valueType="num">
                                      <p:cBhvr additive="base">
                                        <p:cTn id="12"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9939">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Effect transition="in" filter="fade">
                                      <p:cBhvr>
                                        <p:cTn id="19" dur="500"/>
                                        <p:tgtEl>
                                          <p:spTgt spid="39944"/>
                                        </p:tgtEl>
                                      </p:cBhvr>
                                    </p:animEffect>
                                  </p:childTnLst>
                                </p:cTn>
                              </p:par>
                            </p:childTnLst>
                          </p:cTn>
                        </p:par>
                        <p:par>
                          <p:cTn id="20" fill="hold">
                            <p:stCondLst>
                              <p:cond delay="1500"/>
                            </p:stCondLst>
                            <p:childTnLst>
                              <p:par>
                                <p:cTn id="21" presetID="53" presetClass="entr" presetSubtype="0" fill="hold" nodeType="afterEffect">
                                  <p:stCondLst>
                                    <p:cond delay="0"/>
                                  </p:stCondLst>
                                  <p:childTnLst>
                                    <p:set>
                                      <p:cBhvr>
                                        <p:cTn id="22" dur="1" fill="hold">
                                          <p:stCondLst>
                                            <p:cond delay="0"/>
                                          </p:stCondLst>
                                        </p:cTn>
                                        <p:tgtEl>
                                          <p:spTgt spid="39940"/>
                                        </p:tgtEl>
                                        <p:attrNameLst>
                                          <p:attrName>style.visibility</p:attrName>
                                        </p:attrNameLst>
                                      </p:cBhvr>
                                      <p:to>
                                        <p:strVal val="visible"/>
                                      </p:to>
                                    </p:set>
                                    <p:anim calcmode="lin" valueType="num">
                                      <p:cBhvr>
                                        <p:cTn id="23" dur="500" fill="hold"/>
                                        <p:tgtEl>
                                          <p:spTgt spid="39940"/>
                                        </p:tgtEl>
                                        <p:attrNameLst>
                                          <p:attrName>ppt_w</p:attrName>
                                        </p:attrNameLst>
                                      </p:cBhvr>
                                      <p:tavLst>
                                        <p:tav tm="0">
                                          <p:val>
                                            <p:fltVal val="0"/>
                                          </p:val>
                                        </p:tav>
                                        <p:tav tm="100000">
                                          <p:val>
                                            <p:strVal val="#ppt_w"/>
                                          </p:val>
                                        </p:tav>
                                      </p:tavLst>
                                    </p:anim>
                                    <p:anim calcmode="lin" valueType="num">
                                      <p:cBhvr>
                                        <p:cTn id="24" dur="500" fill="hold"/>
                                        <p:tgtEl>
                                          <p:spTgt spid="39940"/>
                                        </p:tgtEl>
                                        <p:attrNameLst>
                                          <p:attrName>ppt_h</p:attrName>
                                        </p:attrNameLst>
                                      </p:cBhvr>
                                      <p:tavLst>
                                        <p:tav tm="0">
                                          <p:val>
                                            <p:fltVal val="0"/>
                                          </p:val>
                                        </p:tav>
                                        <p:tav tm="100000">
                                          <p:val>
                                            <p:strVal val="#ppt_h"/>
                                          </p:val>
                                        </p:tav>
                                      </p:tavLst>
                                    </p:anim>
                                    <p:animEffect transition="in" filter="fade">
                                      <p:cBhvr>
                                        <p:cTn id="25" dur="500"/>
                                        <p:tgtEl>
                                          <p:spTgt spid="39940"/>
                                        </p:tgtEl>
                                      </p:cBhvr>
                                    </p:animEffect>
                                  </p:childTnLst>
                                </p:cTn>
                              </p:par>
                            </p:childTnLst>
                          </p:cTn>
                        </p:par>
                        <p:par>
                          <p:cTn id="26" fill="hold">
                            <p:stCondLst>
                              <p:cond delay="2000"/>
                            </p:stCondLst>
                            <p:childTnLst>
                              <p:par>
                                <p:cTn id="27" presetID="53" presetClass="entr" presetSubtype="0" fill="hold" nodeType="afterEffect">
                                  <p:stCondLst>
                                    <p:cond delay="0"/>
                                  </p:stCondLst>
                                  <p:childTnLst>
                                    <p:set>
                                      <p:cBhvr>
                                        <p:cTn id="28" dur="1" fill="hold">
                                          <p:stCondLst>
                                            <p:cond delay="0"/>
                                          </p:stCondLst>
                                        </p:cTn>
                                        <p:tgtEl>
                                          <p:spTgt spid="39946"/>
                                        </p:tgtEl>
                                        <p:attrNameLst>
                                          <p:attrName>style.visibility</p:attrName>
                                        </p:attrNameLst>
                                      </p:cBhvr>
                                      <p:to>
                                        <p:strVal val="visible"/>
                                      </p:to>
                                    </p:set>
                                    <p:anim calcmode="lin" valueType="num">
                                      <p:cBhvr>
                                        <p:cTn id="29" dur="500" fill="hold"/>
                                        <p:tgtEl>
                                          <p:spTgt spid="39946"/>
                                        </p:tgtEl>
                                        <p:attrNameLst>
                                          <p:attrName>ppt_w</p:attrName>
                                        </p:attrNameLst>
                                      </p:cBhvr>
                                      <p:tavLst>
                                        <p:tav tm="0">
                                          <p:val>
                                            <p:fltVal val="0"/>
                                          </p:val>
                                        </p:tav>
                                        <p:tav tm="100000">
                                          <p:val>
                                            <p:strVal val="#ppt_w"/>
                                          </p:val>
                                        </p:tav>
                                      </p:tavLst>
                                    </p:anim>
                                    <p:anim calcmode="lin" valueType="num">
                                      <p:cBhvr>
                                        <p:cTn id="30" dur="500" fill="hold"/>
                                        <p:tgtEl>
                                          <p:spTgt spid="39946"/>
                                        </p:tgtEl>
                                        <p:attrNameLst>
                                          <p:attrName>ppt_h</p:attrName>
                                        </p:attrNameLst>
                                      </p:cBhvr>
                                      <p:tavLst>
                                        <p:tav tm="0">
                                          <p:val>
                                            <p:fltVal val="0"/>
                                          </p:val>
                                        </p:tav>
                                        <p:tav tm="100000">
                                          <p:val>
                                            <p:strVal val="#ppt_h"/>
                                          </p:val>
                                        </p:tav>
                                      </p:tavLst>
                                    </p:anim>
                                    <p:animEffect transition="in" filter="fade">
                                      <p:cBhvr>
                                        <p:cTn id="31" dur="500"/>
                                        <p:tgtEl>
                                          <p:spTgt spid="39946"/>
                                        </p:tgtEl>
                                      </p:cBhvr>
                                    </p:animEffect>
                                  </p:childTnLst>
                                </p:cTn>
                              </p:par>
                            </p:childTnLst>
                          </p:cTn>
                        </p:par>
                        <p:par>
                          <p:cTn id="32" fill="hold">
                            <p:stCondLst>
                              <p:cond delay="2500"/>
                            </p:stCondLst>
                            <p:childTnLst>
                              <p:par>
                                <p:cTn id="33" presetID="53" presetClass="entr" presetSubtype="0" fill="hold" nodeType="afterEffect">
                                  <p:stCondLst>
                                    <p:cond delay="0"/>
                                  </p:stCondLst>
                                  <p:childTnLst>
                                    <p:set>
                                      <p:cBhvr>
                                        <p:cTn id="34" dur="1" fill="hold">
                                          <p:stCondLst>
                                            <p:cond delay="0"/>
                                          </p:stCondLst>
                                        </p:cTn>
                                        <p:tgtEl>
                                          <p:spTgt spid="39942"/>
                                        </p:tgtEl>
                                        <p:attrNameLst>
                                          <p:attrName>style.visibility</p:attrName>
                                        </p:attrNameLst>
                                      </p:cBhvr>
                                      <p:to>
                                        <p:strVal val="visible"/>
                                      </p:to>
                                    </p:set>
                                    <p:anim calcmode="lin" valueType="num">
                                      <p:cBhvr>
                                        <p:cTn id="35" dur="500" fill="hold"/>
                                        <p:tgtEl>
                                          <p:spTgt spid="39942"/>
                                        </p:tgtEl>
                                        <p:attrNameLst>
                                          <p:attrName>ppt_w</p:attrName>
                                        </p:attrNameLst>
                                      </p:cBhvr>
                                      <p:tavLst>
                                        <p:tav tm="0">
                                          <p:val>
                                            <p:fltVal val="0"/>
                                          </p:val>
                                        </p:tav>
                                        <p:tav tm="100000">
                                          <p:val>
                                            <p:strVal val="#ppt_w"/>
                                          </p:val>
                                        </p:tav>
                                      </p:tavLst>
                                    </p:anim>
                                    <p:anim calcmode="lin" valueType="num">
                                      <p:cBhvr>
                                        <p:cTn id="36" dur="500" fill="hold"/>
                                        <p:tgtEl>
                                          <p:spTgt spid="39942"/>
                                        </p:tgtEl>
                                        <p:attrNameLst>
                                          <p:attrName>ppt_h</p:attrName>
                                        </p:attrNameLst>
                                      </p:cBhvr>
                                      <p:tavLst>
                                        <p:tav tm="0">
                                          <p:val>
                                            <p:fltVal val="0"/>
                                          </p:val>
                                        </p:tav>
                                        <p:tav tm="100000">
                                          <p:val>
                                            <p:strVal val="#ppt_h"/>
                                          </p:val>
                                        </p:tav>
                                      </p:tavLst>
                                    </p:anim>
                                    <p:animEffect transition="in" filter="fade">
                                      <p:cBhvr>
                                        <p:cTn id="37"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863600"/>
          </a:xfrm>
        </p:spPr>
        <p:txBody>
          <a:bodyPr/>
          <a:lstStyle/>
          <a:p>
            <a:r>
              <a:rPr lang="ru-RU" sz="4000" b="1" i="1"/>
              <a:t>Модуль</a:t>
            </a:r>
            <a:r>
              <a:rPr lang="ru-RU" sz="4000" b="1" i="1">
                <a:solidFill>
                  <a:srgbClr val="FF0000"/>
                </a:solidFill>
              </a:rPr>
              <a:t>“Автоматизация фонемы”</a:t>
            </a:r>
            <a:r>
              <a:rPr lang="ru-RU" sz="4000"/>
              <a:t> </a:t>
            </a:r>
          </a:p>
        </p:txBody>
      </p:sp>
      <p:sp>
        <p:nvSpPr>
          <p:cNvPr id="43011" name="Rectangle 3"/>
          <p:cNvSpPr>
            <a:spLocks noGrp="1" noChangeArrowheads="1"/>
          </p:cNvSpPr>
          <p:nvPr>
            <p:ph type="body" sz="half" idx="1"/>
          </p:nvPr>
        </p:nvSpPr>
        <p:spPr>
          <a:xfrm>
            <a:off x="0" y="1142983"/>
            <a:ext cx="4495800" cy="5715017"/>
          </a:xfrm>
        </p:spPr>
        <p:txBody>
          <a:bodyPr/>
          <a:lstStyle/>
          <a:p>
            <a:pPr algn="just">
              <a:lnSpc>
                <a:spcPct val="90000"/>
              </a:lnSpc>
              <a:buFontTx/>
              <a:buNone/>
            </a:pPr>
            <a:r>
              <a:rPr lang="ru-RU" sz="2000" dirty="0"/>
              <a:t>    позволяет </a:t>
            </a:r>
            <a:r>
              <a:rPr lang="ru-RU" sz="2000" b="1" dirty="0">
                <a:solidFill>
                  <a:schemeClr val="accent2">
                    <a:lumMod val="75000"/>
                  </a:schemeClr>
                </a:solidFill>
              </a:rPr>
              <a:t>отработать фонему по принципу достижения качества произношения.</a:t>
            </a:r>
            <a:r>
              <a:rPr lang="ru-RU" sz="2000" dirty="0"/>
              <a:t> Записанная заранее как образец фонема предлагается ребенку для отработки способом “повтори так же”. При этом организуется игровая ситуация в которой “фермер” взбирается по лестнице и сбрасывает апельсин только в том случае, если звук произносимый </a:t>
            </a:r>
            <a:r>
              <a:rPr lang="ru-RU" sz="2000" dirty="0" smtClean="0"/>
              <a:t>ребенком совпадает </a:t>
            </a:r>
            <a:r>
              <a:rPr lang="ru-RU" sz="2000" dirty="0"/>
              <a:t>с образцом. Как и в других модулях, имеется четыре варианта анимационной заставки. Модуль очень эффективен при постановке звуков в сочетании работы у зеркала с работой в этом модуле.  </a:t>
            </a:r>
          </a:p>
        </p:txBody>
      </p:sp>
      <p:pic>
        <p:nvPicPr>
          <p:cNvPr id="43015" name="Picture 7" descr="СОК"/>
          <p:cNvPicPr>
            <a:picLocks noGrp="1" noChangeAspect="1" noChangeArrowheads="1"/>
          </p:cNvPicPr>
          <p:nvPr>
            <p:ph sz="quarter" idx="2"/>
          </p:nvPr>
        </p:nvPicPr>
        <p:blipFill>
          <a:blip r:embed="rId2" cstate="print"/>
          <a:srcRect/>
          <a:stretch>
            <a:fillRect/>
          </a:stretch>
        </p:blipFill>
        <p:spPr>
          <a:xfrm>
            <a:off x="4571999" y="3573463"/>
            <a:ext cx="2574925" cy="1981200"/>
          </a:xfrm>
          <a:noFill/>
          <a:ln/>
        </p:spPr>
      </p:pic>
      <p:pic>
        <p:nvPicPr>
          <p:cNvPr id="43020" name="Picture 12" descr="Точный_Шар"/>
          <p:cNvPicPr>
            <a:picLocks noGrp="1" noChangeAspect="1" noChangeArrowheads="1"/>
          </p:cNvPicPr>
          <p:nvPr>
            <p:ph sz="quarter" idx="3"/>
          </p:nvPr>
        </p:nvPicPr>
        <p:blipFill>
          <a:blip r:embed="rId3" cstate="print"/>
          <a:srcRect/>
          <a:stretch>
            <a:fillRect/>
          </a:stretch>
        </p:blipFill>
        <p:spPr>
          <a:xfrm>
            <a:off x="6227763" y="4581525"/>
            <a:ext cx="2646362" cy="1981200"/>
          </a:xfrm>
          <a:noFill/>
          <a:ln/>
        </p:spPr>
      </p:pic>
      <p:pic>
        <p:nvPicPr>
          <p:cNvPr id="43022" name="Picture 14" descr="Улитка"/>
          <p:cNvPicPr>
            <a:picLocks noChangeAspect="1" noChangeArrowheads="1"/>
          </p:cNvPicPr>
          <p:nvPr/>
        </p:nvPicPr>
        <p:blipFill>
          <a:blip r:embed="rId4"/>
          <a:srcRect/>
          <a:stretch>
            <a:fillRect/>
          </a:stretch>
        </p:blipFill>
        <p:spPr bwMode="auto">
          <a:xfrm>
            <a:off x="6156325" y="2205038"/>
            <a:ext cx="2686050" cy="2009775"/>
          </a:xfrm>
          <a:prstGeom prst="rect">
            <a:avLst/>
          </a:prstGeom>
          <a:noFill/>
        </p:spPr>
      </p:pic>
      <p:pic>
        <p:nvPicPr>
          <p:cNvPr id="43023" name="Picture 15" descr="Фермер"/>
          <p:cNvPicPr>
            <a:picLocks noChangeAspect="1" noChangeArrowheads="1"/>
          </p:cNvPicPr>
          <p:nvPr/>
        </p:nvPicPr>
        <p:blipFill>
          <a:blip r:embed="rId5" cstate="print"/>
          <a:srcRect/>
          <a:stretch>
            <a:fillRect/>
          </a:stretch>
        </p:blipFill>
        <p:spPr bwMode="auto">
          <a:xfrm>
            <a:off x="4572000" y="1125538"/>
            <a:ext cx="2360613" cy="1928812"/>
          </a:xfrm>
          <a:prstGeom prst="rect">
            <a:avLst/>
          </a:prstGeom>
          <a:noFill/>
        </p:spPr>
      </p:pic>
      <p:sp>
        <p:nvSpPr>
          <p:cNvPr id="43024" name="Rectangle 16">
            <a:hlinkHover r:id="" action="ppaction://hlinkshowjump?jump=nextslide"/>
          </p:cNvPr>
          <p:cNvSpPr>
            <a:spLocks noChangeArrowheads="1"/>
          </p:cNvSpPr>
          <p:nvPr/>
        </p:nvSpPr>
        <p:spPr bwMode="auto">
          <a:xfrm>
            <a:off x="4787900" y="6092825"/>
            <a:ext cx="1236663"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43023"/>
                                        </p:tgtEl>
                                        <p:attrNameLst>
                                          <p:attrName>style.visibility</p:attrName>
                                        </p:attrNameLst>
                                      </p:cBhvr>
                                      <p:to>
                                        <p:strVal val="visible"/>
                                      </p:to>
                                    </p:set>
                                    <p:anim calcmode="lin" valueType="num">
                                      <p:cBhvr>
                                        <p:cTn id="12" dur="500" fill="hold"/>
                                        <p:tgtEl>
                                          <p:spTgt spid="43023"/>
                                        </p:tgtEl>
                                        <p:attrNameLst>
                                          <p:attrName>ppt_w</p:attrName>
                                        </p:attrNameLst>
                                      </p:cBhvr>
                                      <p:tavLst>
                                        <p:tav tm="0">
                                          <p:val>
                                            <p:fltVal val="0"/>
                                          </p:val>
                                        </p:tav>
                                        <p:tav tm="100000">
                                          <p:val>
                                            <p:strVal val="#ppt_w"/>
                                          </p:val>
                                        </p:tav>
                                      </p:tavLst>
                                    </p:anim>
                                    <p:anim calcmode="lin" valueType="num">
                                      <p:cBhvr>
                                        <p:cTn id="13" dur="500" fill="hold"/>
                                        <p:tgtEl>
                                          <p:spTgt spid="43023"/>
                                        </p:tgtEl>
                                        <p:attrNameLst>
                                          <p:attrName>ppt_h</p:attrName>
                                        </p:attrNameLst>
                                      </p:cBhvr>
                                      <p:tavLst>
                                        <p:tav tm="0">
                                          <p:val>
                                            <p:fltVal val="0"/>
                                          </p:val>
                                        </p:tav>
                                        <p:tav tm="100000">
                                          <p:val>
                                            <p:strVal val="#ppt_h"/>
                                          </p:val>
                                        </p:tav>
                                      </p:tavLst>
                                    </p:anim>
                                    <p:animEffect transition="in" filter="fade">
                                      <p:cBhvr>
                                        <p:cTn id="14" dur="500"/>
                                        <p:tgtEl>
                                          <p:spTgt spid="43023"/>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43022"/>
                                        </p:tgtEl>
                                        <p:attrNameLst>
                                          <p:attrName>style.visibility</p:attrName>
                                        </p:attrNameLst>
                                      </p:cBhvr>
                                      <p:to>
                                        <p:strVal val="visible"/>
                                      </p:to>
                                    </p:set>
                                    <p:anim calcmode="lin" valueType="num">
                                      <p:cBhvr>
                                        <p:cTn id="18" dur="500" fill="hold"/>
                                        <p:tgtEl>
                                          <p:spTgt spid="43022"/>
                                        </p:tgtEl>
                                        <p:attrNameLst>
                                          <p:attrName>ppt_w</p:attrName>
                                        </p:attrNameLst>
                                      </p:cBhvr>
                                      <p:tavLst>
                                        <p:tav tm="0">
                                          <p:val>
                                            <p:fltVal val="0"/>
                                          </p:val>
                                        </p:tav>
                                        <p:tav tm="100000">
                                          <p:val>
                                            <p:strVal val="#ppt_w"/>
                                          </p:val>
                                        </p:tav>
                                      </p:tavLst>
                                    </p:anim>
                                    <p:anim calcmode="lin" valueType="num">
                                      <p:cBhvr>
                                        <p:cTn id="19" dur="500" fill="hold"/>
                                        <p:tgtEl>
                                          <p:spTgt spid="43022"/>
                                        </p:tgtEl>
                                        <p:attrNameLst>
                                          <p:attrName>ppt_h</p:attrName>
                                        </p:attrNameLst>
                                      </p:cBhvr>
                                      <p:tavLst>
                                        <p:tav tm="0">
                                          <p:val>
                                            <p:fltVal val="0"/>
                                          </p:val>
                                        </p:tav>
                                        <p:tav tm="100000">
                                          <p:val>
                                            <p:strVal val="#ppt_h"/>
                                          </p:val>
                                        </p:tav>
                                      </p:tavLst>
                                    </p:anim>
                                    <p:animEffect transition="in" filter="fade">
                                      <p:cBhvr>
                                        <p:cTn id="20" dur="500"/>
                                        <p:tgtEl>
                                          <p:spTgt spid="43022"/>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43015"/>
                                        </p:tgtEl>
                                        <p:attrNameLst>
                                          <p:attrName>style.visibility</p:attrName>
                                        </p:attrNameLst>
                                      </p:cBhvr>
                                      <p:to>
                                        <p:strVal val="visible"/>
                                      </p:to>
                                    </p:set>
                                    <p:anim calcmode="lin" valueType="num">
                                      <p:cBhvr>
                                        <p:cTn id="24" dur="500" fill="hold"/>
                                        <p:tgtEl>
                                          <p:spTgt spid="43015"/>
                                        </p:tgtEl>
                                        <p:attrNameLst>
                                          <p:attrName>ppt_w</p:attrName>
                                        </p:attrNameLst>
                                      </p:cBhvr>
                                      <p:tavLst>
                                        <p:tav tm="0">
                                          <p:val>
                                            <p:fltVal val="0"/>
                                          </p:val>
                                        </p:tav>
                                        <p:tav tm="100000">
                                          <p:val>
                                            <p:strVal val="#ppt_w"/>
                                          </p:val>
                                        </p:tav>
                                      </p:tavLst>
                                    </p:anim>
                                    <p:anim calcmode="lin" valueType="num">
                                      <p:cBhvr>
                                        <p:cTn id="25" dur="500" fill="hold"/>
                                        <p:tgtEl>
                                          <p:spTgt spid="43015"/>
                                        </p:tgtEl>
                                        <p:attrNameLst>
                                          <p:attrName>ppt_h</p:attrName>
                                        </p:attrNameLst>
                                      </p:cBhvr>
                                      <p:tavLst>
                                        <p:tav tm="0">
                                          <p:val>
                                            <p:fltVal val="0"/>
                                          </p:val>
                                        </p:tav>
                                        <p:tav tm="100000">
                                          <p:val>
                                            <p:strVal val="#ppt_h"/>
                                          </p:val>
                                        </p:tav>
                                      </p:tavLst>
                                    </p:anim>
                                    <p:animEffect transition="in" filter="fade">
                                      <p:cBhvr>
                                        <p:cTn id="26" dur="500"/>
                                        <p:tgtEl>
                                          <p:spTgt spid="43015"/>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43020"/>
                                        </p:tgtEl>
                                        <p:attrNameLst>
                                          <p:attrName>style.visibility</p:attrName>
                                        </p:attrNameLst>
                                      </p:cBhvr>
                                      <p:to>
                                        <p:strVal val="visible"/>
                                      </p:to>
                                    </p:set>
                                    <p:anim calcmode="lin" valueType="num">
                                      <p:cBhvr>
                                        <p:cTn id="30" dur="500" fill="hold"/>
                                        <p:tgtEl>
                                          <p:spTgt spid="43020"/>
                                        </p:tgtEl>
                                        <p:attrNameLst>
                                          <p:attrName>ppt_w</p:attrName>
                                        </p:attrNameLst>
                                      </p:cBhvr>
                                      <p:tavLst>
                                        <p:tav tm="0">
                                          <p:val>
                                            <p:fltVal val="0"/>
                                          </p:val>
                                        </p:tav>
                                        <p:tav tm="100000">
                                          <p:val>
                                            <p:strVal val="#ppt_w"/>
                                          </p:val>
                                        </p:tav>
                                      </p:tavLst>
                                    </p:anim>
                                    <p:anim calcmode="lin" valueType="num">
                                      <p:cBhvr>
                                        <p:cTn id="31" dur="500" fill="hold"/>
                                        <p:tgtEl>
                                          <p:spTgt spid="43020"/>
                                        </p:tgtEl>
                                        <p:attrNameLst>
                                          <p:attrName>ppt_h</p:attrName>
                                        </p:attrNameLst>
                                      </p:cBhvr>
                                      <p:tavLst>
                                        <p:tav tm="0">
                                          <p:val>
                                            <p:fltVal val="0"/>
                                          </p:val>
                                        </p:tav>
                                        <p:tav tm="100000">
                                          <p:val>
                                            <p:strVal val="#ppt_h"/>
                                          </p:val>
                                        </p:tav>
                                      </p:tavLst>
                                    </p:anim>
                                    <p:animEffect transition="in" filter="fade">
                                      <p:cBhvr>
                                        <p:cTn id="32" dur="500"/>
                                        <p:tgtEl>
                                          <p:spTgt spid="43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ru-RU" b="1" i="1"/>
              <a:t>Модуль “</a:t>
            </a:r>
            <a:r>
              <a:rPr lang="ru-RU" b="1" i="1">
                <a:solidFill>
                  <a:srgbClr val="FF0000"/>
                </a:solidFill>
              </a:rPr>
              <a:t>Цепочки фонем”</a:t>
            </a:r>
            <a:r>
              <a:rPr lang="ru-RU"/>
              <a:t> </a:t>
            </a:r>
          </a:p>
        </p:txBody>
      </p:sp>
      <p:sp>
        <p:nvSpPr>
          <p:cNvPr id="46083" name="Rectangle 3"/>
          <p:cNvSpPr>
            <a:spLocks noGrp="1" noChangeArrowheads="1"/>
          </p:cNvSpPr>
          <p:nvPr>
            <p:ph type="body" sz="half" idx="1"/>
          </p:nvPr>
        </p:nvSpPr>
        <p:spPr>
          <a:xfrm>
            <a:off x="0" y="1557338"/>
            <a:ext cx="4284663" cy="5616575"/>
          </a:xfrm>
        </p:spPr>
        <p:txBody>
          <a:bodyPr/>
          <a:lstStyle/>
          <a:p>
            <a:pPr algn="just">
              <a:lnSpc>
                <a:spcPct val="90000"/>
              </a:lnSpc>
              <a:buFontTx/>
              <a:buNone/>
            </a:pPr>
            <a:r>
              <a:rPr lang="ru-RU" sz="2000" dirty="0"/>
              <a:t>   </a:t>
            </a:r>
            <a:r>
              <a:rPr lang="ru-RU" sz="2000" dirty="0" smtClean="0"/>
              <a:t>  </a:t>
            </a:r>
            <a:r>
              <a:rPr lang="ru-RU" sz="2000" dirty="0"/>
              <a:t>как и предыдущий модуль позволяет </a:t>
            </a:r>
            <a:r>
              <a:rPr lang="ru-RU" sz="2000" b="1" dirty="0">
                <a:solidFill>
                  <a:schemeClr val="accent2">
                    <a:lumMod val="75000"/>
                  </a:schemeClr>
                </a:solidFill>
              </a:rPr>
              <a:t>работать с фонемой, но не с одной, а целой цепочкой из четырех фонем. </a:t>
            </a:r>
            <a:r>
              <a:rPr lang="ru-RU" sz="2000" dirty="0"/>
              <a:t>Принцип организации игрового задания заключается в следующем: проговаривая фонему за фонемой, необходимо провести пеликана к ведерку с рыбой. Пеликан перелетает со столба на столб только при правильном </a:t>
            </a:r>
            <a:r>
              <a:rPr lang="ru-RU" sz="2000" dirty="0" err="1" smtClean="0"/>
              <a:t>звукеребенка</a:t>
            </a:r>
            <a:r>
              <a:rPr lang="ru-RU" sz="2000" dirty="0" smtClean="0"/>
              <a:t>. </a:t>
            </a:r>
            <a:r>
              <a:rPr lang="ru-RU" sz="2000" dirty="0"/>
              <a:t>Т.о. модуль позволяет составлять и отрабатывать короткие слова из четырех фонем: -С-А-Ш-А-, -Л-У-Ж- А- и др. </a:t>
            </a:r>
          </a:p>
        </p:txBody>
      </p:sp>
      <p:pic>
        <p:nvPicPr>
          <p:cNvPr id="46084" name="Picture 4" descr="Пеликан"/>
          <p:cNvPicPr>
            <a:picLocks noGrp="1" noChangeAspect="1" noChangeArrowheads="1"/>
          </p:cNvPicPr>
          <p:nvPr>
            <p:ph sz="quarter" idx="2"/>
          </p:nvPr>
        </p:nvPicPr>
        <p:blipFill>
          <a:blip r:embed="rId2" cstate="print"/>
          <a:srcRect/>
          <a:stretch>
            <a:fillRect/>
          </a:stretch>
        </p:blipFill>
        <p:spPr>
          <a:xfrm>
            <a:off x="4500563" y="1557338"/>
            <a:ext cx="2646362" cy="1981200"/>
          </a:xfrm>
          <a:noFill/>
          <a:ln/>
        </p:spPr>
      </p:pic>
      <p:pic>
        <p:nvPicPr>
          <p:cNvPr id="46086" name="Picture 6" descr="Стрела"/>
          <p:cNvPicPr>
            <a:picLocks noGrp="1" noChangeAspect="1" noChangeArrowheads="1"/>
          </p:cNvPicPr>
          <p:nvPr>
            <p:ph sz="quarter" idx="3"/>
          </p:nvPr>
        </p:nvPicPr>
        <p:blipFill>
          <a:blip r:embed="rId3" cstate="print"/>
          <a:srcRect/>
          <a:stretch>
            <a:fillRect/>
          </a:stretch>
        </p:blipFill>
        <p:spPr>
          <a:xfrm>
            <a:off x="4427538" y="4005263"/>
            <a:ext cx="2646362" cy="1981200"/>
          </a:xfrm>
          <a:noFill/>
          <a:ln/>
        </p:spPr>
      </p:pic>
      <p:pic>
        <p:nvPicPr>
          <p:cNvPr id="46088" name="Picture 8" descr="Эквилибр"/>
          <p:cNvPicPr>
            <a:picLocks noChangeAspect="1" noChangeArrowheads="1"/>
          </p:cNvPicPr>
          <p:nvPr/>
        </p:nvPicPr>
        <p:blipFill>
          <a:blip r:embed="rId4" cstate="print"/>
          <a:srcRect/>
          <a:stretch>
            <a:fillRect/>
          </a:stretch>
        </p:blipFill>
        <p:spPr bwMode="auto">
          <a:xfrm>
            <a:off x="6372225" y="2565400"/>
            <a:ext cx="2541588" cy="1901825"/>
          </a:xfrm>
          <a:prstGeom prst="rect">
            <a:avLst/>
          </a:prstGeom>
          <a:noFill/>
        </p:spPr>
      </p:pic>
      <p:pic>
        <p:nvPicPr>
          <p:cNvPr id="46089" name="Picture 9" descr="Пингвин"/>
          <p:cNvPicPr>
            <a:picLocks noChangeAspect="1" noChangeArrowheads="1"/>
          </p:cNvPicPr>
          <p:nvPr/>
        </p:nvPicPr>
        <p:blipFill>
          <a:blip r:embed="rId5" cstate="print"/>
          <a:srcRect/>
          <a:stretch>
            <a:fillRect/>
          </a:stretch>
        </p:blipFill>
        <p:spPr bwMode="auto">
          <a:xfrm>
            <a:off x="6227763" y="4652963"/>
            <a:ext cx="2649537" cy="1982787"/>
          </a:xfrm>
          <a:prstGeom prst="rect">
            <a:avLst/>
          </a:prstGeom>
          <a:noFill/>
        </p:spPr>
      </p:pic>
      <p:sp>
        <p:nvSpPr>
          <p:cNvPr id="46090" name="Rectangle 10">
            <a:hlinkHover r:id="" action="ppaction://hlinkshowjump?jump=nextslide"/>
          </p:cNvPr>
          <p:cNvSpPr>
            <a:spLocks noChangeArrowheads="1"/>
          </p:cNvSpPr>
          <p:nvPr/>
        </p:nvSpPr>
        <p:spPr bwMode="auto">
          <a:xfrm>
            <a:off x="4500563" y="6165850"/>
            <a:ext cx="1236662" cy="457200"/>
          </a:xfrm>
          <a:prstGeom prst="rect">
            <a:avLst/>
          </a:prstGeom>
          <a:noFill/>
          <a:ln w="9525">
            <a:noFill/>
            <a:miter lim="800000"/>
            <a:headEnd/>
            <a:tailEnd/>
          </a:ln>
          <a:effectLst/>
        </p:spPr>
        <p:txBody>
          <a:bodyPr wrap="none" anchor="ctr">
            <a:spAutoFit/>
          </a:bodyPr>
          <a:lstStyle/>
          <a:p>
            <a:r>
              <a:rPr lang="ru-RU" sz="2400" b="1" dirty="0" smtClean="0"/>
              <a:t>ДАЛЕЕ</a:t>
            </a:r>
            <a:endParaRPr lang="ru-RU"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46084"/>
                                        </p:tgtEl>
                                        <p:attrNameLst>
                                          <p:attrName>style.visibility</p:attrName>
                                        </p:attrNameLst>
                                      </p:cBhvr>
                                      <p:to>
                                        <p:strVal val="visible"/>
                                      </p:to>
                                    </p:set>
                                    <p:anim calcmode="lin" valueType="num">
                                      <p:cBhvr>
                                        <p:cTn id="12" dur="500" fill="hold"/>
                                        <p:tgtEl>
                                          <p:spTgt spid="46084"/>
                                        </p:tgtEl>
                                        <p:attrNameLst>
                                          <p:attrName>ppt_w</p:attrName>
                                        </p:attrNameLst>
                                      </p:cBhvr>
                                      <p:tavLst>
                                        <p:tav tm="0">
                                          <p:val>
                                            <p:fltVal val="0"/>
                                          </p:val>
                                        </p:tav>
                                        <p:tav tm="100000">
                                          <p:val>
                                            <p:strVal val="#ppt_w"/>
                                          </p:val>
                                        </p:tav>
                                      </p:tavLst>
                                    </p:anim>
                                    <p:anim calcmode="lin" valueType="num">
                                      <p:cBhvr>
                                        <p:cTn id="13" dur="500" fill="hold"/>
                                        <p:tgtEl>
                                          <p:spTgt spid="46084"/>
                                        </p:tgtEl>
                                        <p:attrNameLst>
                                          <p:attrName>ppt_h</p:attrName>
                                        </p:attrNameLst>
                                      </p:cBhvr>
                                      <p:tavLst>
                                        <p:tav tm="0">
                                          <p:val>
                                            <p:fltVal val="0"/>
                                          </p:val>
                                        </p:tav>
                                        <p:tav tm="100000">
                                          <p:val>
                                            <p:strVal val="#ppt_h"/>
                                          </p:val>
                                        </p:tav>
                                      </p:tavLst>
                                    </p:anim>
                                    <p:animEffect transition="in" filter="fade">
                                      <p:cBhvr>
                                        <p:cTn id="14" dur="500"/>
                                        <p:tgtEl>
                                          <p:spTgt spid="46084"/>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46088"/>
                                        </p:tgtEl>
                                        <p:attrNameLst>
                                          <p:attrName>style.visibility</p:attrName>
                                        </p:attrNameLst>
                                      </p:cBhvr>
                                      <p:to>
                                        <p:strVal val="visible"/>
                                      </p:to>
                                    </p:set>
                                    <p:anim calcmode="lin" valueType="num">
                                      <p:cBhvr>
                                        <p:cTn id="18" dur="500" fill="hold"/>
                                        <p:tgtEl>
                                          <p:spTgt spid="46088"/>
                                        </p:tgtEl>
                                        <p:attrNameLst>
                                          <p:attrName>ppt_w</p:attrName>
                                        </p:attrNameLst>
                                      </p:cBhvr>
                                      <p:tavLst>
                                        <p:tav tm="0">
                                          <p:val>
                                            <p:fltVal val="0"/>
                                          </p:val>
                                        </p:tav>
                                        <p:tav tm="100000">
                                          <p:val>
                                            <p:strVal val="#ppt_w"/>
                                          </p:val>
                                        </p:tav>
                                      </p:tavLst>
                                    </p:anim>
                                    <p:anim calcmode="lin" valueType="num">
                                      <p:cBhvr>
                                        <p:cTn id="19" dur="500" fill="hold"/>
                                        <p:tgtEl>
                                          <p:spTgt spid="46088"/>
                                        </p:tgtEl>
                                        <p:attrNameLst>
                                          <p:attrName>ppt_h</p:attrName>
                                        </p:attrNameLst>
                                      </p:cBhvr>
                                      <p:tavLst>
                                        <p:tav tm="0">
                                          <p:val>
                                            <p:fltVal val="0"/>
                                          </p:val>
                                        </p:tav>
                                        <p:tav tm="100000">
                                          <p:val>
                                            <p:strVal val="#ppt_h"/>
                                          </p:val>
                                        </p:tav>
                                      </p:tavLst>
                                    </p:anim>
                                    <p:animEffect transition="in" filter="fade">
                                      <p:cBhvr>
                                        <p:cTn id="20" dur="500"/>
                                        <p:tgtEl>
                                          <p:spTgt spid="46088"/>
                                        </p:tgtEl>
                                      </p:cBhvr>
                                    </p:animEffect>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46086"/>
                                        </p:tgtEl>
                                        <p:attrNameLst>
                                          <p:attrName>style.visibility</p:attrName>
                                        </p:attrNameLst>
                                      </p:cBhvr>
                                      <p:to>
                                        <p:strVal val="visible"/>
                                      </p:to>
                                    </p:set>
                                    <p:anim calcmode="lin" valueType="num">
                                      <p:cBhvr>
                                        <p:cTn id="24" dur="500" fill="hold"/>
                                        <p:tgtEl>
                                          <p:spTgt spid="46086"/>
                                        </p:tgtEl>
                                        <p:attrNameLst>
                                          <p:attrName>ppt_w</p:attrName>
                                        </p:attrNameLst>
                                      </p:cBhvr>
                                      <p:tavLst>
                                        <p:tav tm="0">
                                          <p:val>
                                            <p:fltVal val="0"/>
                                          </p:val>
                                        </p:tav>
                                        <p:tav tm="100000">
                                          <p:val>
                                            <p:strVal val="#ppt_w"/>
                                          </p:val>
                                        </p:tav>
                                      </p:tavLst>
                                    </p:anim>
                                    <p:anim calcmode="lin" valueType="num">
                                      <p:cBhvr>
                                        <p:cTn id="25" dur="500" fill="hold"/>
                                        <p:tgtEl>
                                          <p:spTgt spid="46086"/>
                                        </p:tgtEl>
                                        <p:attrNameLst>
                                          <p:attrName>ppt_h</p:attrName>
                                        </p:attrNameLst>
                                      </p:cBhvr>
                                      <p:tavLst>
                                        <p:tav tm="0">
                                          <p:val>
                                            <p:fltVal val="0"/>
                                          </p:val>
                                        </p:tav>
                                        <p:tav tm="100000">
                                          <p:val>
                                            <p:strVal val="#ppt_h"/>
                                          </p:val>
                                        </p:tav>
                                      </p:tavLst>
                                    </p:anim>
                                    <p:animEffect transition="in" filter="fade">
                                      <p:cBhvr>
                                        <p:cTn id="26" dur="500"/>
                                        <p:tgtEl>
                                          <p:spTgt spid="46086"/>
                                        </p:tgtEl>
                                      </p:cBhvr>
                                    </p:animEffect>
                                  </p:childTnLst>
                                </p:cTn>
                              </p:par>
                            </p:childTnLst>
                          </p:cTn>
                        </p:par>
                        <p:par>
                          <p:cTn id="27" fill="hold">
                            <p:stCondLst>
                              <p:cond delay="2000"/>
                            </p:stCondLst>
                            <p:childTnLst>
                              <p:par>
                                <p:cTn id="28" presetID="53" presetClass="entr" presetSubtype="0" fill="hold" nodeType="afterEffect">
                                  <p:stCondLst>
                                    <p:cond delay="0"/>
                                  </p:stCondLst>
                                  <p:childTnLst>
                                    <p:set>
                                      <p:cBhvr>
                                        <p:cTn id="29" dur="1" fill="hold">
                                          <p:stCondLst>
                                            <p:cond delay="0"/>
                                          </p:stCondLst>
                                        </p:cTn>
                                        <p:tgtEl>
                                          <p:spTgt spid="46089"/>
                                        </p:tgtEl>
                                        <p:attrNameLst>
                                          <p:attrName>style.visibility</p:attrName>
                                        </p:attrNameLst>
                                      </p:cBhvr>
                                      <p:to>
                                        <p:strVal val="visible"/>
                                      </p:to>
                                    </p:set>
                                    <p:anim calcmode="lin" valueType="num">
                                      <p:cBhvr>
                                        <p:cTn id="30" dur="500" fill="hold"/>
                                        <p:tgtEl>
                                          <p:spTgt spid="46089"/>
                                        </p:tgtEl>
                                        <p:attrNameLst>
                                          <p:attrName>ppt_w</p:attrName>
                                        </p:attrNameLst>
                                      </p:cBhvr>
                                      <p:tavLst>
                                        <p:tav tm="0">
                                          <p:val>
                                            <p:fltVal val="0"/>
                                          </p:val>
                                        </p:tav>
                                        <p:tav tm="100000">
                                          <p:val>
                                            <p:strVal val="#ppt_w"/>
                                          </p:val>
                                        </p:tav>
                                      </p:tavLst>
                                    </p:anim>
                                    <p:anim calcmode="lin" valueType="num">
                                      <p:cBhvr>
                                        <p:cTn id="31" dur="500" fill="hold"/>
                                        <p:tgtEl>
                                          <p:spTgt spid="46089"/>
                                        </p:tgtEl>
                                        <p:attrNameLst>
                                          <p:attrName>ppt_h</p:attrName>
                                        </p:attrNameLst>
                                      </p:cBhvr>
                                      <p:tavLst>
                                        <p:tav tm="0">
                                          <p:val>
                                            <p:fltVal val="0"/>
                                          </p:val>
                                        </p:tav>
                                        <p:tav tm="100000">
                                          <p:val>
                                            <p:strVal val="#ppt_h"/>
                                          </p:val>
                                        </p:tav>
                                      </p:tavLst>
                                    </p:anim>
                                    <p:animEffect transition="in" filter="fade">
                                      <p:cBhvr>
                                        <p:cTn id="32" dur="500"/>
                                        <p:tgtEl>
                                          <p:spTgt spid="4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1"/>
            <a:ext cx="9396413" cy="1214422"/>
          </a:xfrm>
        </p:spPr>
        <p:txBody>
          <a:bodyPr/>
          <a:lstStyle/>
          <a:p>
            <a:r>
              <a:rPr lang="ru-RU" sz="3600" b="1" i="1" dirty="0"/>
              <a:t>Модуль </a:t>
            </a:r>
            <a:r>
              <a:rPr lang="ru-RU" sz="3600" b="1" i="1" dirty="0" smtClean="0"/>
              <a:t> </a:t>
            </a:r>
            <a:r>
              <a:rPr lang="ru-RU" sz="3600" b="1" i="1" dirty="0" smtClean="0">
                <a:solidFill>
                  <a:srgbClr val="FF0000"/>
                </a:solidFill>
              </a:rPr>
              <a:t>«</a:t>
            </a:r>
            <a:r>
              <a:rPr lang="ru-RU" sz="3600" b="1" i="1" dirty="0">
                <a:solidFill>
                  <a:srgbClr val="FF0000"/>
                </a:solidFill>
              </a:rPr>
              <a:t>Дифференциация двух фонем»</a:t>
            </a:r>
            <a:r>
              <a:rPr lang="ru-RU" sz="4000" dirty="0"/>
              <a:t> </a:t>
            </a:r>
          </a:p>
        </p:txBody>
      </p:sp>
      <p:sp>
        <p:nvSpPr>
          <p:cNvPr id="49155" name="Rectangle 3"/>
          <p:cNvSpPr>
            <a:spLocks noGrp="1" noChangeArrowheads="1"/>
          </p:cNvSpPr>
          <p:nvPr>
            <p:ph type="body" sz="half" idx="1"/>
          </p:nvPr>
        </p:nvSpPr>
        <p:spPr>
          <a:xfrm>
            <a:off x="0" y="928670"/>
            <a:ext cx="4495800" cy="6388118"/>
          </a:xfrm>
        </p:spPr>
        <p:txBody>
          <a:bodyPr/>
          <a:lstStyle/>
          <a:p>
            <a:pPr algn="just">
              <a:lnSpc>
                <a:spcPct val="80000"/>
              </a:lnSpc>
              <a:buFontTx/>
              <a:buNone/>
            </a:pPr>
            <a:r>
              <a:rPr lang="ru-RU" sz="2400" dirty="0"/>
              <a:t>   позволяет </a:t>
            </a:r>
            <a:r>
              <a:rPr lang="ru-RU" sz="2400" b="1" dirty="0">
                <a:solidFill>
                  <a:schemeClr val="accent2">
                    <a:lumMod val="75000"/>
                  </a:schemeClr>
                </a:solidFill>
              </a:rPr>
              <a:t>вести работу по </a:t>
            </a:r>
            <a:endParaRPr lang="ru-RU" sz="2400" b="1" dirty="0" smtClean="0">
              <a:solidFill>
                <a:schemeClr val="accent2">
                  <a:lumMod val="75000"/>
                </a:schemeClr>
              </a:solidFill>
            </a:endParaRPr>
          </a:p>
          <a:p>
            <a:pPr algn="just">
              <a:lnSpc>
                <a:spcPct val="80000"/>
              </a:lnSpc>
              <a:buFontTx/>
              <a:buNone/>
            </a:pPr>
            <a:endParaRPr lang="ru-RU" sz="2400" b="1" dirty="0" smtClean="0">
              <a:solidFill>
                <a:schemeClr val="accent2">
                  <a:lumMod val="75000"/>
                </a:schemeClr>
              </a:solidFill>
            </a:endParaRPr>
          </a:p>
          <a:p>
            <a:pPr algn="just">
              <a:lnSpc>
                <a:spcPct val="80000"/>
              </a:lnSpc>
              <a:buFontTx/>
              <a:buNone/>
            </a:pPr>
            <a:r>
              <a:rPr lang="ru-RU" sz="2400" b="1" dirty="0" smtClean="0">
                <a:solidFill>
                  <a:schemeClr val="accent2">
                    <a:lumMod val="75000"/>
                  </a:schemeClr>
                </a:solidFill>
              </a:rPr>
              <a:t>    дифференциации </a:t>
            </a:r>
            <a:r>
              <a:rPr lang="ru-RU" sz="2400" b="1" dirty="0">
                <a:solidFill>
                  <a:schemeClr val="accent2">
                    <a:lumMod val="75000"/>
                  </a:schemeClr>
                </a:solidFill>
              </a:rPr>
              <a:t>смешиваемых в произношении фонем </a:t>
            </a:r>
            <a:r>
              <a:rPr lang="ru-RU" sz="2400" dirty="0"/>
              <a:t>с помощью игрового задания, в котором пациенту необходимо корректировать голосом направление движения велосипедиста. Необходимо объезжать препятствия по пути следования, проговаривая заданные фонемы. При этом велосипедист меняет направление движения в сторону проговариваемой фонемы.  </a:t>
            </a:r>
          </a:p>
        </p:txBody>
      </p:sp>
      <p:pic>
        <p:nvPicPr>
          <p:cNvPr id="49156" name="Picture 4" descr="Джип_Различия"/>
          <p:cNvPicPr>
            <a:picLocks noGrp="1" noChangeAspect="1" noChangeArrowheads="1"/>
          </p:cNvPicPr>
          <p:nvPr>
            <p:ph sz="quarter" idx="2"/>
          </p:nvPr>
        </p:nvPicPr>
        <p:blipFill>
          <a:blip r:embed="rId2" cstate="print"/>
          <a:srcRect/>
          <a:stretch>
            <a:fillRect/>
          </a:stretch>
        </p:blipFill>
        <p:spPr>
          <a:xfrm>
            <a:off x="6156325" y="2205038"/>
            <a:ext cx="2646363" cy="1981200"/>
          </a:xfrm>
          <a:noFill/>
          <a:ln/>
        </p:spPr>
      </p:pic>
      <p:pic>
        <p:nvPicPr>
          <p:cNvPr id="49158" name="Picture 6" descr="СтрелаРазличия"/>
          <p:cNvPicPr>
            <a:picLocks noGrp="1" noChangeAspect="1" noChangeArrowheads="1"/>
          </p:cNvPicPr>
          <p:nvPr>
            <p:ph sz="quarter" idx="3"/>
          </p:nvPr>
        </p:nvPicPr>
        <p:blipFill>
          <a:blip r:embed="rId3"/>
          <a:srcRect/>
          <a:stretch>
            <a:fillRect/>
          </a:stretch>
        </p:blipFill>
        <p:spPr>
          <a:xfrm>
            <a:off x="4572001" y="3933825"/>
            <a:ext cx="2574924" cy="2141538"/>
          </a:xfrm>
          <a:noFill/>
          <a:ln/>
        </p:spPr>
      </p:pic>
      <p:pic>
        <p:nvPicPr>
          <p:cNvPr id="49160" name="Picture 8" descr="Велосипедист"/>
          <p:cNvPicPr>
            <a:picLocks noChangeAspect="1" noChangeArrowheads="1"/>
          </p:cNvPicPr>
          <p:nvPr/>
        </p:nvPicPr>
        <p:blipFill>
          <a:blip r:embed="rId4"/>
          <a:srcRect/>
          <a:stretch>
            <a:fillRect/>
          </a:stretch>
        </p:blipFill>
        <p:spPr bwMode="auto">
          <a:xfrm>
            <a:off x="4572000" y="1412875"/>
            <a:ext cx="2592388" cy="2101850"/>
          </a:xfrm>
          <a:prstGeom prst="rect">
            <a:avLst/>
          </a:prstGeom>
          <a:noFill/>
        </p:spPr>
      </p:pic>
      <p:pic>
        <p:nvPicPr>
          <p:cNvPr id="49161" name="Picture 9" descr="АВТО_Различия2"/>
          <p:cNvPicPr>
            <a:picLocks noChangeAspect="1" noChangeArrowheads="1"/>
          </p:cNvPicPr>
          <p:nvPr/>
        </p:nvPicPr>
        <p:blipFill>
          <a:blip r:embed="rId5"/>
          <a:srcRect/>
          <a:stretch>
            <a:fillRect/>
          </a:stretch>
        </p:blipFill>
        <p:spPr bwMode="auto">
          <a:xfrm>
            <a:off x="6011863" y="4437063"/>
            <a:ext cx="2808287" cy="2101850"/>
          </a:xfrm>
          <a:prstGeom prst="rect">
            <a:avLst/>
          </a:prstGeom>
          <a:noFill/>
        </p:spPr>
      </p:pic>
      <p:sp>
        <p:nvSpPr>
          <p:cNvPr id="49162" name="Rectangle 10">
            <a:hlinkHover r:id="" action="ppaction://hlinkshowjump?jump=nextslide"/>
          </p:cNvPr>
          <p:cNvSpPr>
            <a:spLocks noChangeArrowheads="1"/>
          </p:cNvSpPr>
          <p:nvPr/>
        </p:nvSpPr>
        <p:spPr bwMode="auto">
          <a:xfrm>
            <a:off x="4572000" y="6165850"/>
            <a:ext cx="1236663"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calcmode="lin" valueType="num">
                                      <p:cBhvr additive="base">
                                        <p:cTn id="12"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49160"/>
                                        </p:tgtEl>
                                        <p:attrNameLst>
                                          <p:attrName>style.visibility</p:attrName>
                                        </p:attrNameLst>
                                      </p:cBhvr>
                                      <p:to>
                                        <p:strVal val="visible"/>
                                      </p:to>
                                    </p:set>
                                    <p:anim calcmode="lin" valueType="num">
                                      <p:cBhvr>
                                        <p:cTn id="17" dur="500" fill="hold"/>
                                        <p:tgtEl>
                                          <p:spTgt spid="49160"/>
                                        </p:tgtEl>
                                        <p:attrNameLst>
                                          <p:attrName>ppt_w</p:attrName>
                                        </p:attrNameLst>
                                      </p:cBhvr>
                                      <p:tavLst>
                                        <p:tav tm="0">
                                          <p:val>
                                            <p:fltVal val="0"/>
                                          </p:val>
                                        </p:tav>
                                        <p:tav tm="100000">
                                          <p:val>
                                            <p:strVal val="#ppt_w"/>
                                          </p:val>
                                        </p:tav>
                                      </p:tavLst>
                                    </p:anim>
                                    <p:anim calcmode="lin" valueType="num">
                                      <p:cBhvr>
                                        <p:cTn id="18" dur="500" fill="hold"/>
                                        <p:tgtEl>
                                          <p:spTgt spid="49160"/>
                                        </p:tgtEl>
                                        <p:attrNameLst>
                                          <p:attrName>ppt_h</p:attrName>
                                        </p:attrNameLst>
                                      </p:cBhvr>
                                      <p:tavLst>
                                        <p:tav tm="0">
                                          <p:val>
                                            <p:fltVal val="0"/>
                                          </p:val>
                                        </p:tav>
                                        <p:tav tm="100000">
                                          <p:val>
                                            <p:strVal val="#ppt_h"/>
                                          </p:val>
                                        </p:tav>
                                      </p:tavLst>
                                    </p:anim>
                                    <p:animEffect transition="in" filter="fade">
                                      <p:cBhvr>
                                        <p:cTn id="19" dur="500"/>
                                        <p:tgtEl>
                                          <p:spTgt spid="49160"/>
                                        </p:tgtEl>
                                      </p:cBhvr>
                                    </p:animEffect>
                                  </p:childTnLst>
                                </p:cTn>
                              </p:par>
                            </p:childTnLst>
                          </p:cTn>
                        </p:par>
                        <p:par>
                          <p:cTn id="20" fill="hold">
                            <p:stCondLst>
                              <p:cond delay="1500"/>
                            </p:stCondLst>
                            <p:childTnLst>
                              <p:par>
                                <p:cTn id="21" presetID="53" presetClass="entr" presetSubtype="0" fill="hold" nodeType="afterEffect">
                                  <p:stCondLst>
                                    <p:cond delay="0"/>
                                  </p:stCondLst>
                                  <p:childTnLst>
                                    <p:set>
                                      <p:cBhvr>
                                        <p:cTn id="22" dur="1" fill="hold">
                                          <p:stCondLst>
                                            <p:cond delay="0"/>
                                          </p:stCondLst>
                                        </p:cTn>
                                        <p:tgtEl>
                                          <p:spTgt spid="49156"/>
                                        </p:tgtEl>
                                        <p:attrNameLst>
                                          <p:attrName>style.visibility</p:attrName>
                                        </p:attrNameLst>
                                      </p:cBhvr>
                                      <p:to>
                                        <p:strVal val="visible"/>
                                      </p:to>
                                    </p:set>
                                    <p:anim calcmode="lin" valueType="num">
                                      <p:cBhvr>
                                        <p:cTn id="23" dur="500" fill="hold"/>
                                        <p:tgtEl>
                                          <p:spTgt spid="49156"/>
                                        </p:tgtEl>
                                        <p:attrNameLst>
                                          <p:attrName>ppt_w</p:attrName>
                                        </p:attrNameLst>
                                      </p:cBhvr>
                                      <p:tavLst>
                                        <p:tav tm="0">
                                          <p:val>
                                            <p:fltVal val="0"/>
                                          </p:val>
                                        </p:tav>
                                        <p:tav tm="100000">
                                          <p:val>
                                            <p:strVal val="#ppt_w"/>
                                          </p:val>
                                        </p:tav>
                                      </p:tavLst>
                                    </p:anim>
                                    <p:anim calcmode="lin" valueType="num">
                                      <p:cBhvr>
                                        <p:cTn id="24" dur="500" fill="hold"/>
                                        <p:tgtEl>
                                          <p:spTgt spid="49156"/>
                                        </p:tgtEl>
                                        <p:attrNameLst>
                                          <p:attrName>ppt_h</p:attrName>
                                        </p:attrNameLst>
                                      </p:cBhvr>
                                      <p:tavLst>
                                        <p:tav tm="0">
                                          <p:val>
                                            <p:fltVal val="0"/>
                                          </p:val>
                                        </p:tav>
                                        <p:tav tm="100000">
                                          <p:val>
                                            <p:strVal val="#ppt_h"/>
                                          </p:val>
                                        </p:tav>
                                      </p:tavLst>
                                    </p:anim>
                                    <p:animEffect transition="in" filter="fade">
                                      <p:cBhvr>
                                        <p:cTn id="25" dur="500"/>
                                        <p:tgtEl>
                                          <p:spTgt spid="49156"/>
                                        </p:tgtEl>
                                      </p:cBhvr>
                                    </p:animEffect>
                                  </p:childTnLst>
                                </p:cTn>
                              </p:par>
                            </p:childTnLst>
                          </p:cTn>
                        </p:par>
                        <p:par>
                          <p:cTn id="26" fill="hold">
                            <p:stCondLst>
                              <p:cond delay="2000"/>
                            </p:stCondLst>
                            <p:childTnLst>
                              <p:par>
                                <p:cTn id="27" presetID="53" presetClass="entr" presetSubtype="0" fill="hold" nodeType="afterEffect">
                                  <p:stCondLst>
                                    <p:cond delay="0"/>
                                  </p:stCondLst>
                                  <p:childTnLst>
                                    <p:set>
                                      <p:cBhvr>
                                        <p:cTn id="28" dur="1" fill="hold">
                                          <p:stCondLst>
                                            <p:cond delay="0"/>
                                          </p:stCondLst>
                                        </p:cTn>
                                        <p:tgtEl>
                                          <p:spTgt spid="49158"/>
                                        </p:tgtEl>
                                        <p:attrNameLst>
                                          <p:attrName>style.visibility</p:attrName>
                                        </p:attrNameLst>
                                      </p:cBhvr>
                                      <p:to>
                                        <p:strVal val="visible"/>
                                      </p:to>
                                    </p:set>
                                    <p:anim calcmode="lin" valueType="num">
                                      <p:cBhvr>
                                        <p:cTn id="29" dur="500" fill="hold"/>
                                        <p:tgtEl>
                                          <p:spTgt spid="49158"/>
                                        </p:tgtEl>
                                        <p:attrNameLst>
                                          <p:attrName>ppt_w</p:attrName>
                                        </p:attrNameLst>
                                      </p:cBhvr>
                                      <p:tavLst>
                                        <p:tav tm="0">
                                          <p:val>
                                            <p:fltVal val="0"/>
                                          </p:val>
                                        </p:tav>
                                        <p:tav tm="100000">
                                          <p:val>
                                            <p:strVal val="#ppt_w"/>
                                          </p:val>
                                        </p:tav>
                                      </p:tavLst>
                                    </p:anim>
                                    <p:anim calcmode="lin" valueType="num">
                                      <p:cBhvr>
                                        <p:cTn id="30" dur="500" fill="hold"/>
                                        <p:tgtEl>
                                          <p:spTgt spid="49158"/>
                                        </p:tgtEl>
                                        <p:attrNameLst>
                                          <p:attrName>ppt_h</p:attrName>
                                        </p:attrNameLst>
                                      </p:cBhvr>
                                      <p:tavLst>
                                        <p:tav tm="0">
                                          <p:val>
                                            <p:fltVal val="0"/>
                                          </p:val>
                                        </p:tav>
                                        <p:tav tm="100000">
                                          <p:val>
                                            <p:strVal val="#ppt_h"/>
                                          </p:val>
                                        </p:tav>
                                      </p:tavLst>
                                    </p:anim>
                                    <p:animEffect transition="in" filter="fade">
                                      <p:cBhvr>
                                        <p:cTn id="31" dur="500"/>
                                        <p:tgtEl>
                                          <p:spTgt spid="49158"/>
                                        </p:tgtEl>
                                      </p:cBhvr>
                                    </p:animEffect>
                                  </p:childTnLst>
                                </p:cTn>
                              </p:par>
                            </p:childTnLst>
                          </p:cTn>
                        </p:par>
                        <p:par>
                          <p:cTn id="32" fill="hold">
                            <p:stCondLst>
                              <p:cond delay="2500"/>
                            </p:stCondLst>
                            <p:childTnLst>
                              <p:par>
                                <p:cTn id="33" presetID="53" presetClass="entr" presetSubtype="0" fill="hold" nodeType="afterEffect">
                                  <p:stCondLst>
                                    <p:cond delay="0"/>
                                  </p:stCondLst>
                                  <p:childTnLst>
                                    <p:set>
                                      <p:cBhvr>
                                        <p:cTn id="34" dur="1" fill="hold">
                                          <p:stCondLst>
                                            <p:cond delay="0"/>
                                          </p:stCondLst>
                                        </p:cTn>
                                        <p:tgtEl>
                                          <p:spTgt spid="49161"/>
                                        </p:tgtEl>
                                        <p:attrNameLst>
                                          <p:attrName>style.visibility</p:attrName>
                                        </p:attrNameLst>
                                      </p:cBhvr>
                                      <p:to>
                                        <p:strVal val="visible"/>
                                      </p:to>
                                    </p:set>
                                    <p:anim calcmode="lin" valueType="num">
                                      <p:cBhvr>
                                        <p:cTn id="35" dur="500" fill="hold"/>
                                        <p:tgtEl>
                                          <p:spTgt spid="49161"/>
                                        </p:tgtEl>
                                        <p:attrNameLst>
                                          <p:attrName>ppt_w</p:attrName>
                                        </p:attrNameLst>
                                      </p:cBhvr>
                                      <p:tavLst>
                                        <p:tav tm="0">
                                          <p:val>
                                            <p:fltVal val="0"/>
                                          </p:val>
                                        </p:tav>
                                        <p:tav tm="100000">
                                          <p:val>
                                            <p:strVal val="#ppt_w"/>
                                          </p:val>
                                        </p:tav>
                                      </p:tavLst>
                                    </p:anim>
                                    <p:anim calcmode="lin" valueType="num">
                                      <p:cBhvr>
                                        <p:cTn id="36" dur="500" fill="hold"/>
                                        <p:tgtEl>
                                          <p:spTgt spid="49161"/>
                                        </p:tgtEl>
                                        <p:attrNameLst>
                                          <p:attrName>ppt_h</p:attrName>
                                        </p:attrNameLst>
                                      </p:cBhvr>
                                      <p:tavLst>
                                        <p:tav tm="0">
                                          <p:val>
                                            <p:fltVal val="0"/>
                                          </p:val>
                                        </p:tav>
                                        <p:tav tm="100000">
                                          <p:val>
                                            <p:strVal val="#ppt_h"/>
                                          </p:val>
                                        </p:tav>
                                      </p:tavLst>
                                    </p:anim>
                                    <p:animEffect transition="in" filter="fade">
                                      <p:cBhvr>
                                        <p:cTn id="37" dur="5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0"/>
            <a:ext cx="9144000" cy="1000108"/>
          </a:xfrm>
        </p:spPr>
        <p:txBody>
          <a:bodyPr/>
          <a:lstStyle/>
          <a:p>
            <a:r>
              <a:rPr lang="ru-RU" sz="4000" b="1" i="1" dirty="0"/>
              <a:t>Модуль </a:t>
            </a:r>
            <a:r>
              <a:rPr lang="ru-RU" sz="4000" b="1" i="1" dirty="0">
                <a:solidFill>
                  <a:srgbClr val="FF0000"/>
                </a:solidFill>
              </a:rPr>
              <a:t>«Дифференциация          						четырех фонем»</a:t>
            </a:r>
            <a:r>
              <a:rPr lang="ru-RU" sz="4000" dirty="0"/>
              <a:t> </a:t>
            </a:r>
          </a:p>
        </p:txBody>
      </p:sp>
      <p:sp>
        <p:nvSpPr>
          <p:cNvPr id="52227" name="Rectangle 3"/>
          <p:cNvSpPr>
            <a:spLocks noGrp="1" noChangeArrowheads="1"/>
          </p:cNvSpPr>
          <p:nvPr>
            <p:ph type="body" sz="half" idx="1"/>
          </p:nvPr>
        </p:nvSpPr>
        <p:spPr>
          <a:xfrm>
            <a:off x="0" y="908050"/>
            <a:ext cx="4214810" cy="5545138"/>
          </a:xfrm>
        </p:spPr>
        <p:txBody>
          <a:bodyPr/>
          <a:lstStyle/>
          <a:p>
            <a:pPr algn="just">
              <a:lnSpc>
                <a:spcPct val="90000"/>
              </a:lnSpc>
              <a:buFontTx/>
              <a:buNone/>
            </a:pPr>
            <a:r>
              <a:rPr lang="ru-RU" sz="2000" dirty="0"/>
              <a:t>    позволяет вести аналогичную работу </a:t>
            </a:r>
            <a:r>
              <a:rPr lang="ru-RU" sz="2000" dirty="0" smtClean="0"/>
              <a:t> </a:t>
            </a:r>
          </a:p>
          <a:p>
            <a:pPr algn="just">
              <a:lnSpc>
                <a:spcPct val="90000"/>
              </a:lnSpc>
              <a:buFontTx/>
              <a:buNone/>
            </a:pPr>
            <a:r>
              <a:rPr lang="ru-RU" sz="2000" dirty="0" smtClean="0"/>
              <a:t>     </a:t>
            </a:r>
            <a:r>
              <a:rPr lang="ru-RU" sz="2000" b="1" dirty="0" smtClean="0">
                <a:solidFill>
                  <a:schemeClr val="accent2">
                    <a:lumMod val="75000"/>
                  </a:schemeClr>
                </a:solidFill>
              </a:rPr>
              <a:t>по </a:t>
            </a:r>
            <a:r>
              <a:rPr lang="ru-RU" sz="2000" b="1" dirty="0">
                <a:solidFill>
                  <a:schemeClr val="accent2">
                    <a:lumMod val="75000"/>
                  </a:schemeClr>
                </a:solidFill>
              </a:rPr>
              <a:t>дифференциации  сразу четырех фонем. </a:t>
            </a:r>
            <a:r>
              <a:rPr lang="ru-RU" sz="2000" dirty="0"/>
              <a:t>Сущность игрового задания при этом следующая. Пациенту необходимо провести объект по лабиринту проговаривая заданные фонемы. Стенки лабиринта ограничивают коридор произношения. Логопед может варьировать расстояние между стенками коридора и, таким образом, постепенно добиваться точности произношения дифференцируемых звуков. </a:t>
            </a:r>
          </a:p>
        </p:txBody>
      </p:sp>
      <p:pic>
        <p:nvPicPr>
          <p:cNvPr id="52228" name="Picture 4" descr="Лабиринт_1"/>
          <p:cNvPicPr>
            <a:picLocks noGrp="1" noChangeAspect="1" noChangeArrowheads="1"/>
          </p:cNvPicPr>
          <p:nvPr>
            <p:ph sz="quarter" idx="2"/>
          </p:nvPr>
        </p:nvPicPr>
        <p:blipFill>
          <a:blip r:embed="rId2" cstate="print"/>
          <a:srcRect/>
          <a:stretch>
            <a:fillRect/>
          </a:stretch>
        </p:blipFill>
        <p:spPr>
          <a:xfrm>
            <a:off x="4211638" y="1773238"/>
            <a:ext cx="2646362" cy="1981200"/>
          </a:xfrm>
          <a:noFill/>
          <a:ln/>
        </p:spPr>
      </p:pic>
      <p:pic>
        <p:nvPicPr>
          <p:cNvPr id="52230" name="Picture 6" descr="Лабиринт_2"/>
          <p:cNvPicPr>
            <a:picLocks noGrp="1" noChangeAspect="1" noChangeArrowheads="1"/>
          </p:cNvPicPr>
          <p:nvPr>
            <p:ph sz="quarter" idx="3"/>
          </p:nvPr>
        </p:nvPicPr>
        <p:blipFill>
          <a:blip r:embed="rId3" cstate="print"/>
          <a:srcRect/>
          <a:stretch>
            <a:fillRect/>
          </a:stretch>
        </p:blipFill>
        <p:spPr>
          <a:xfrm>
            <a:off x="5292725" y="3141663"/>
            <a:ext cx="2646363" cy="1981200"/>
          </a:xfrm>
          <a:noFill/>
          <a:ln/>
        </p:spPr>
      </p:pic>
      <p:pic>
        <p:nvPicPr>
          <p:cNvPr id="52232" name="Picture 8" descr="Лабиринт_3"/>
          <p:cNvPicPr>
            <a:picLocks noChangeAspect="1" noChangeArrowheads="1"/>
          </p:cNvPicPr>
          <p:nvPr/>
        </p:nvPicPr>
        <p:blipFill>
          <a:blip r:embed="rId4"/>
          <a:srcRect/>
          <a:stretch>
            <a:fillRect/>
          </a:stretch>
        </p:blipFill>
        <p:spPr bwMode="auto">
          <a:xfrm>
            <a:off x="6156325" y="4508500"/>
            <a:ext cx="2700338" cy="2020888"/>
          </a:xfrm>
          <a:prstGeom prst="rect">
            <a:avLst/>
          </a:prstGeom>
          <a:noFill/>
        </p:spPr>
      </p:pic>
      <p:sp>
        <p:nvSpPr>
          <p:cNvPr id="52233" name="Rectangle 9">
            <a:hlinkHover r:id="" action="ppaction://hlinkshowjump?jump=nextslide"/>
          </p:cNvPr>
          <p:cNvSpPr>
            <a:spLocks noChangeArrowheads="1"/>
          </p:cNvSpPr>
          <p:nvPr/>
        </p:nvSpPr>
        <p:spPr bwMode="auto">
          <a:xfrm>
            <a:off x="4787900" y="6092825"/>
            <a:ext cx="1236663"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 calcmode="lin" valueType="num">
                                      <p:cBhvr additive="base">
                                        <p:cTn id="12"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52228"/>
                                        </p:tgtEl>
                                        <p:attrNameLst>
                                          <p:attrName>style.visibility</p:attrName>
                                        </p:attrNameLst>
                                      </p:cBhvr>
                                      <p:to>
                                        <p:strVal val="visible"/>
                                      </p:to>
                                    </p:set>
                                    <p:anim calcmode="lin" valueType="num">
                                      <p:cBhvr>
                                        <p:cTn id="17" dur="500" fill="hold"/>
                                        <p:tgtEl>
                                          <p:spTgt spid="52228"/>
                                        </p:tgtEl>
                                        <p:attrNameLst>
                                          <p:attrName>ppt_w</p:attrName>
                                        </p:attrNameLst>
                                      </p:cBhvr>
                                      <p:tavLst>
                                        <p:tav tm="0">
                                          <p:val>
                                            <p:fltVal val="0"/>
                                          </p:val>
                                        </p:tav>
                                        <p:tav tm="100000">
                                          <p:val>
                                            <p:strVal val="#ppt_w"/>
                                          </p:val>
                                        </p:tav>
                                      </p:tavLst>
                                    </p:anim>
                                    <p:anim calcmode="lin" valueType="num">
                                      <p:cBhvr>
                                        <p:cTn id="18" dur="500" fill="hold"/>
                                        <p:tgtEl>
                                          <p:spTgt spid="52228"/>
                                        </p:tgtEl>
                                        <p:attrNameLst>
                                          <p:attrName>ppt_h</p:attrName>
                                        </p:attrNameLst>
                                      </p:cBhvr>
                                      <p:tavLst>
                                        <p:tav tm="0">
                                          <p:val>
                                            <p:fltVal val="0"/>
                                          </p:val>
                                        </p:tav>
                                        <p:tav tm="100000">
                                          <p:val>
                                            <p:strVal val="#ppt_h"/>
                                          </p:val>
                                        </p:tav>
                                      </p:tavLst>
                                    </p:anim>
                                    <p:animEffect transition="in" filter="fade">
                                      <p:cBhvr>
                                        <p:cTn id="19" dur="500"/>
                                        <p:tgtEl>
                                          <p:spTgt spid="52228"/>
                                        </p:tgtEl>
                                      </p:cBhvr>
                                    </p:animEffect>
                                  </p:childTnLst>
                                </p:cTn>
                              </p:par>
                            </p:childTnLst>
                          </p:cTn>
                        </p:par>
                        <p:par>
                          <p:cTn id="20" fill="hold">
                            <p:stCondLst>
                              <p:cond delay="1500"/>
                            </p:stCondLst>
                            <p:childTnLst>
                              <p:par>
                                <p:cTn id="21" presetID="53" presetClass="entr" presetSubtype="0" fill="hold" nodeType="afterEffect">
                                  <p:stCondLst>
                                    <p:cond delay="0"/>
                                  </p:stCondLst>
                                  <p:childTnLst>
                                    <p:set>
                                      <p:cBhvr>
                                        <p:cTn id="22" dur="1" fill="hold">
                                          <p:stCondLst>
                                            <p:cond delay="0"/>
                                          </p:stCondLst>
                                        </p:cTn>
                                        <p:tgtEl>
                                          <p:spTgt spid="52230"/>
                                        </p:tgtEl>
                                        <p:attrNameLst>
                                          <p:attrName>style.visibility</p:attrName>
                                        </p:attrNameLst>
                                      </p:cBhvr>
                                      <p:to>
                                        <p:strVal val="visible"/>
                                      </p:to>
                                    </p:set>
                                    <p:anim calcmode="lin" valueType="num">
                                      <p:cBhvr>
                                        <p:cTn id="23" dur="500" fill="hold"/>
                                        <p:tgtEl>
                                          <p:spTgt spid="52230"/>
                                        </p:tgtEl>
                                        <p:attrNameLst>
                                          <p:attrName>ppt_w</p:attrName>
                                        </p:attrNameLst>
                                      </p:cBhvr>
                                      <p:tavLst>
                                        <p:tav tm="0">
                                          <p:val>
                                            <p:fltVal val="0"/>
                                          </p:val>
                                        </p:tav>
                                        <p:tav tm="100000">
                                          <p:val>
                                            <p:strVal val="#ppt_w"/>
                                          </p:val>
                                        </p:tav>
                                      </p:tavLst>
                                    </p:anim>
                                    <p:anim calcmode="lin" valueType="num">
                                      <p:cBhvr>
                                        <p:cTn id="24" dur="500" fill="hold"/>
                                        <p:tgtEl>
                                          <p:spTgt spid="52230"/>
                                        </p:tgtEl>
                                        <p:attrNameLst>
                                          <p:attrName>ppt_h</p:attrName>
                                        </p:attrNameLst>
                                      </p:cBhvr>
                                      <p:tavLst>
                                        <p:tav tm="0">
                                          <p:val>
                                            <p:fltVal val="0"/>
                                          </p:val>
                                        </p:tav>
                                        <p:tav tm="100000">
                                          <p:val>
                                            <p:strVal val="#ppt_h"/>
                                          </p:val>
                                        </p:tav>
                                      </p:tavLst>
                                    </p:anim>
                                    <p:animEffect transition="in" filter="fade">
                                      <p:cBhvr>
                                        <p:cTn id="25" dur="500"/>
                                        <p:tgtEl>
                                          <p:spTgt spid="52230"/>
                                        </p:tgtEl>
                                      </p:cBhvr>
                                    </p:animEffect>
                                  </p:childTnLst>
                                </p:cTn>
                              </p:par>
                            </p:childTnLst>
                          </p:cTn>
                        </p:par>
                        <p:par>
                          <p:cTn id="26" fill="hold">
                            <p:stCondLst>
                              <p:cond delay="2000"/>
                            </p:stCondLst>
                            <p:childTnLst>
                              <p:par>
                                <p:cTn id="27" presetID="53" presetClass="entr" presetSubtype="0" fill="hold" nodeType="afterEffect">
                                  <p:stCondLst>
                                    <p:cond delay="0"/>
                                  </p:stCondLst>
                                  <p:childTnLst>
                                    <p:set>
                                      <p:cBhvr>
                                        <p:cTn id="28" dur="1" fill="hold">
                                          <p:stCondLst>
                                            <p:cond delay="0"/>
                                          </p:stCondLst>
                                        </p:cTn>
                                        <p:tgtEl>
                                          <p:spTgt spid="52232"/>
                                        </p:tgtEl>
                                        <p:attrNameLst>
                                          <p:attrName>style.visibility</p:attrName>
                                        </p:attrNameLst>
                                      </p:cBhvr>
                                      <p:to>
                                        <p:strVal val="visible"/>
                                      </p:to>
                                    </p:set>
                                    <p:anim calcmode="lin" valueType="num">
                                      <p:cBhvr>
                                        <p:cTn id="29" dur="500" fill="hold"/>
                                        <p:tgtEl>
                                          <p:spTgt spid="52232"/>
                                        </p:tgtEl>
                                        <p:attrNameLst>
                                          <p:attrName>ppt_w</p:attrName>
                                        </p:attrNameLst>
                                      </p:cBhvr>
                                      <p:tavLst>
                                        <p:tav tm="0">
                                          <p:val>
                                            <p:fltVal val="0"/>
                                          </p:val>
                                        </p:tav>
                                        <p:tav tm="100000">
                                          <p:val>
                                            <p:strVal val="#ppt_w"/>
                                          </p:val>
                                        </p:tav>
                                      </p:tavLst>
                                    </p:anim>
                                    <p:anim calcmode="lin" valueType="num">
                                      <p:cBhvr>
                                        <p:cTn id="30" dur="500" fill="hold"/>
                                        <p:tgtEl>
                                          <p:spTgt spid="52232"/>
                                        </p:tgtEl>
                                        <p:attrNameLst>
                                          <p:attrName>ppt_h</p:attrName>
                                        </p:attrNameLst>
                                      </p:cBhvr>
                                      <p:tavLst>
                                        <p:tav tm="0">
                                          <p:val>
                                            <p:fltVal val="0"/>
                                          </p:val>
                                        </p:tav>
                                        <p:tav tm="100000">
                                          <p:val>
                                            <p:strVal val="#ppt_h"/>
                                          </p:val>
                                        </p:tav>
                                      </p:tavLst>
                                    </p:anim>
                                    <p:animEffect transition="in" filter="fade">
                                      <p:cBhvr>
                                        <p:cTn id="31" dur="500"/>
                                        <p:tgtEl>
                                          <p:spTgt spid="52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1"/>
            <a:ext cx="9144000" cy="1071546"/>
          </a:xfrm>
        </p:spPr>
        <p:txBody>
          <a:bodyPr/>
          <a:lstStyle/>
          <a:p>
            <a:pPr algn="ctr"/>
            <a:r>
              <a:rPr lang="ru-RU" sz="4000" b="1" i="1" dirty="0"/>
              <a:t>Модуль </a:t>
            </a:r>
            <a:r>
              <a:rPr lang="ru-RU" sz="4000" b="1" i="1" dirty="0">
                <a:solidFill>
                  <a:srgbClr val="FF0000"/>
                </a:solidFill>
              </a:rPr>
              <a:t>“Спектр высоты и 			               громкости во фразе”</a:t>
            </a:r>
            <a:r>
              <a:rPr lang="ru-RU" sz="4000" dirty="0"/>
              <a:t> </a:t>
            </a:r>
          </a:p>
        </p:txBody>
      </p:sp>
      <p:sp>
        <p:nvSpPr>
          <p:cNvPr id="54275" name="Rectangle 3"/>
          <p:cNvSpPr>
            <a:spLocks noGrp="1" noChangeArrowheads="1"/>
          </p:cNvSpPr>
          <p:nvPr>
            <p:ph type="body" sz="half" idx="1"/>
          </p:nvPr>
        </p:nvSpPr>
        <p:spPr>
          <a:xfrm>
            <a:off x="0" y="1052513"/>
            <a:ext cx="4495800" cy="6264275"/>
          </a:xfrm>
        </p:spPr>
        <p:txBody>
          <a:bodyPr/>
          <a:lstStyle/>
          <a:p>
            <a:pPr algn="just">
              <a:lnSpc>
                <a:spcPct val="90000"/>
              </a:lnSpc>
              <a:buFontTx/>
              <a:buNone/>
            </a:pPr>
            <a:r>
              <a:rPr lang="ru-RU" sz="2000" dirty="0"/>
              <a:t>    не имеет игрового </a:t>
            </a:r>
            <a:r>
              <a:rPr lang="ru-RU" sz="2000" dirty="0" smtClean="0"/>
              <a:t>сюжета,  </a:t>
            </a:r>
          </a:p>
          <a:p>
            <a:pPr algn="just">
              <a:lnSpc>
                <a:spcPct val="90000"/>
              </a:lnSpc>
              <a:buFontTx/>
              <a:buNone/>
            </a:pPr>
            <a:r>
              <a:rPr lang="ru-RU" sz="2000" dirty="0" smtClean="0"/>
              <a:t>     однако </a:t>
            </a:r>
            <a:r>
              <a:rPr lang="ru-RU" sz="2000" b="1" dirty="0">
                <a:solidFill>
                  <a:schemeClr val="accent2">
                    <a:lumMod val="75000"/>
                  </a:schemeClr>
                </a:solidFill>
              </a:rPr>
              <a:t>позволяет работать со спектром отдельных звуков, слогов, слов и фраз по принципу “повтори так же</a:t>
            </a:r>
            <a:r>
              <a:rPr lang="ru-RU" sz="2000" b="1" dirty="0" smtClean="0">
                <a:solidFill>
                  <a:schemeClr val="accent2">
                    <a:lumMod val="75000"/>
                  </a:schemeClr>
                </a:solidFill>
              </a:rPr>
              <a:t>”.</a:t>
            </a:r>
            <a:r>
              <a:rPr lang="ru-RU" sz="2000" dirty="0" smtClean="0"/>
              <a:t> </a:t>
            </a:r>
            <a:r>
              <a:rPr lang="ru-RU" sz="2000" dirty="0"/>
              <a:t>Вы записываете образец речевого промежутка. На экране он фиксируется в виде спектра амплитуды и частоты. Задание для </a:t>
            </a:r>
            <a:r>
              <a:rPr lang="ru-RU" sz="2000" dirty="0" smtClean="0"/>
              <a:t>ребенка - </a:t>
            </a:r>
            <a:r>
              <a:rPr lang="ru-RU" sz="2000" dirty="0"/>
              <a:t>повторить речевой промежуток ориентируясь на образец. Так вы можете отрабатывать слова и фразы, записывая достижения </a:t>
            </a:r>
            <a:r>
              <a:rPr lang="ru-RU" sz="2000" dirty="0" smtClean="0"/>
              <a:t>ребенка от </a:t>
            </a:r>
            <a:r>
              <a:rPr lang="ru-RU" sz="2000" dirty="0"/>
              <a:t>занятия к занятию, сохранять лучшие попытки как образцы, представлять отдельные характеристики речи в виде разноцветных и трехмерных графиков.  </a:t>
            </a:r>
          </a:p>
        </p:txBody>
      </p:sp>
      <p:pic>
        <p:nvPicPr>
          <p:cNvPr id="54276" name="Picture 4" descr="СпектрФразы"/>
          <p:cNvPicPr>
            <a:picLocks noGrp="1" noChangeAspect="1" noChangeArrowheads="1"/>
          </p:cNvPicPr>
          <p:nvPr>
            <p:ph sz="quarter" idx="2"/>
          </p:nvPr>
        </p:nvPicPr>
        <p:blipFill>
          <a:blip r:embed="rId2"/>
          <a:srcRect/>
          <a:stretch>
            <a:fillRect/>
          </a:stretch>
        </p:blipFill>
        <p:spPr>
          <a:xfrm>
            <a:off x="4427538" y="1916113"/>
            <a:ext cx="3097212" cy="2317750"/>
          </a:xfrm>
          <a:noFill/>
          <a:ln/>
        </p:spPr>
      </p:pic>
      <p:pic>
        <p:nvPicPr>
          <p:cNvPr id="54278" name="Picture 6" descr="СпектрФразы2"/>
          <p:cNvPicPr>
            <a:picLocks noGrp="1" noChangeAspect="1" noChangeArrowheads="1"/>
          </p:cNvPicPr>
          <p:nvPr>
            <p:ph sz="quarter" idx="3"/>
          </p:nvPr>
        </p:nvPicPr>
        <p:blipFill>
          <a:blip r:embed="rId3"/>
          <a:srcRect/>
          <a:stretch>
            <a:fillRect/>
          </a:stretch>
        </p:blipFill>
        <p:spPr>
          <a:xfrm>
            <a:off x="5508625" y="4351338"/>
            <a:ext cx="3348038" cy="2246312"/>
          </a:xfrm>
          <a:noFill/>
          <a:ln/>
        </p:spPr>
      </p:pic>
      <p:sp>
        <p:nvSpPr>
          <p:cNvPr id="54280" name="Rectangle 8">
            <a:hlinkHover r:id="" action="ppaction://hlinkshowjump?jump=nextslide"/>
          </p:cNvPr>
          <p:cNvSpPr>
            <a:spLocks noChangeArrowheads="1"/>
          </p:cNvSpPr>
          <p:nvPr/>
        </p:nvSpPr>
        <p:spPr bwMode="auto">
          <a:xfrm>
            <a:off x="4211638" y="6165850"/>
            <a:ext cx="1236662"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additive="base">
                                        <p:cTn id="7"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 calcmode="lin" valueType="num">
                                      <p:cBhvr additive="base">
                                        <p:cTn id="12"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3" presetClass="entr" presetSubtype="0" fill="hold" nodeType="afterEffect">
                                  <p:stCondLst>
                                    <p:cond delay="0"/>
                                  </p:stCondLst>
                                  <p:childTnLst>
                                    <p:set>
                                      <p:cBhvr>
                                        <p:cTn id="16" dur="1" fill="hold">
                                          <p:stCondLst>
                                            <p:cond delay="0"/>
                                          </p:stCondLst>
                                        </p:cTn>
                                        <p:tgtEl>
                                          <p:spTgt spid="54276"/>
                                        </p:tgtEl>
                                        <p:attrNameLst>
                                          <p:attrName>style.visibility</p:attrName>
                                        </p:attrNameLst>
                                      </p:cBhvr>
                                      <p:to>
                                        <p:strVal val="visible"/>
                                      </p:to>
                                    </p:set>
                                    <p:anim calcmode="lin" valueType="num">
                                      <p:cBhvr>
                                        <p:cTn id="17" dur="500" fill="hold"/>
                                        <p:tgtEl>
                                          <p:spTgt spid="54276"/>
                                        </p:tgtEl>
                                        <p:attrNameLst>
                                          <p:attrName>ppt_w</p:attrName>
                                        </p:attrNameLst>
                                      </p:cBhvr>
                                      <p:tavLst>
                                        <p:tav tm="0">
                                          <p:val>
                                            <p:fltVal val="0"/>
                                          </p:val>
                                        </p:tav>
                                        <p:tav tm="100000">
                                          <p:val>
                                            <p:strVal val="#ppt_w"/>
                                          </p:val>
                                        </p:tav>
                                      </p:tavLst>
                                    </p:anim>
                                    <p:anim calcmode="lin" valueType="num">
                                      <p:cBhvr>
                                        <p:cTn id="18" dur="500" fill="hold"/>
                                        <p:tgtEl>
                                          <p:spTgt spid="54276"/>
                                        </p:tgtEl>
                                        <p:attrNameLst>
                                          <p:attrName>ppt_h</p:attrName>
                                        </p:attrNameLst>
                                      </p:cBhvr>
                                      <p:tavLst>
                                        <p:tav tm="0">
                                          <p:val>
                                            <p:fltVal val="0"/>
                                          </p:val>
                                        </p:tav>
                                        <p:tav tm="100000">
                                          <p:val>
                                            <p:strVal val="#ppt_h"/>
                                          </p:val>
                                        </p:tav>
                                      </p:tavLst>
                                    </p:anim>
                                    <p:animEffect transition="in" filter="fade">
                                      <p:cBhvr>
                                        <p:cTn id="19" dur="500"/>
                                        <p:tgtEl>
                                          <p:spTgt spid="54276"/>
                                        </p:tgtEl>
                                      </p:cBhvr>
                                    </p:animEffect>
                                  </p:childTnLst>
                                </p:cTn>
                              </p:par>
                            </p:childTnLst>
                          </p:cTn>
                        </p:par>
                        <p:par>
                          <p:cTn id="20" fill="hold">
                            <p:stCondLst>
                              <p:cond delay="1500"/>
                            </p:stCondLst>
                            <p:childTnLst>
                              <p:par>
                                <p:cTn id="21" presetID="53" presetClass="entr" presetSubtype="0" fill="hold" nodeType="afterEffect">
                                  <p:stCondLst>
                                    <p:cond delay="0"/>
                                  </p:stCondLst>
                                  <p:childTnLst>
                                    <p:set>
                                      <p:cBhvr>
                                        <p:cTn id="22" dur="1" fill="hold">
                                          <p:stCondLst>
                                            <p:cond delay="0"/>
                                          </p:stCondLst>
                                        </p:cTn>
                                        <p:tgtEl>
                                          <p:spTgt spid="54278"/>
                                        </p:tgtEl>
                                        <p:attrNameLst>
                                          <p:attrName>style.visibility</p:attrName>
                                        </p:attrNameLst>
                                      </p:cBhvr>
                                      <p:to>
                                        <p:strVal val="visible"/>
                                      </p:to>
                                    </p:set>
                                    <p:anim calcmode="lin" valueType="num">
                                      <p:cBhvr>
                                        <p:cTn id="23" dur="500" fill="hold"/>
                                        <p:tgtEl>
                                          <p:spTgt spid="54278"/>
                                        </p:tgtEl>
                                        <p:attrNameLst>
                                          <p:attrName>ppt_w</p:attrName>
                                        </p:attrNameLst>
                                      </p:cBhvr>
                                      <p:tavLst>
                                        <p:tav tm="0">
                                          <p:val>
                                            <p:fltVal val="0"/>
                                          </p:val>
                                        </p:tav>
                                        <p:tav tm="100000">
                                          <p:val>
                                            <p:strVal val="#ppt_w"/>
                                          </p:val>
                                        </p:tav>
                                      </p:tavLst>
                                    </p:anim>
                                    <p:anim calcmode="lin" valueType="num">
                                      <p:cBhvr>
                                        <p:cTn id="24" dur="500" fill="hold"/>
                                        <p:tgtEl>
                                          <p:spTgt spid="54278"/>
                                        </p:tgtEl>
                                        <p:attrNameLst>
                                          <p:attrName>ppt_h</p:attrName>
                                        </p:attrNameLst>
                                      </p:cBhvr>
                                      <p:tavLst>
                                        <p:tav tm="0">
                                          <p:val>
                                            <p:fltVal val="0"/>
                                          </p:val>
                                        </p:tav>
                                        <p:tav tm="100000">
                                          <p:val>
                                            <p:strVal val="#ppt_h"/>
                                          </p:val>
                                        </p:tav>
                                      </p:tavLst>
                                    </p:anim>
                                    <p:animEffect transition="in" filter="fade">
                                      <p:cBhvr>
                                        <p:cTn id="25" dur="5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ru-RU" b="1" i="1"/>
              <a:t>Модуль “</a:t>
            </a:r>
            <a:r>
              <a:rPr lang="ru-RU" b="1" i="1">
                <a:solidFill>
                  <a:srgbClr val="FF0000"/>
                </a:solidFill>
              </a:rPr>
              <a:t>Спектр звука”</a:t>
            </a:r>
            <a:r>
              <a:rPr lang="ru-RU"/>
              <a:t> </a:t>
            </a:r>
          </a:p>
        </p:txBody>
      </p:sp>
      <p:sp>
        <p:nvSpPr>
          <p:cNvPr id="58371" name="Rectangle 3"/>
          <p:cNvSpPr>
            <a:spLocks noGrp="1" noChangeArrowheads="1"/>
          </p:cNvSpPr>
          <p:nvPr>
            <p:ph type="body" sz="half" idx="1"/>
          </p:nvPr>
        </p:nvSpPr>
        <p:spPr>
          <a:xfrm>
            <a:off x="0" y="1557338"/>
            <a:ext cx="4859338" cy="5300662"/>
          </a:xfrm>
        </p:spPr>
        <p:txBody>
          <a:bodyPr/>
          <a:lstStyle/>
          <a:p>
            <a:pPr algn="just">
              <a:lnSpc>
                <a:spcPct val="90000"/>
              </a:lnSpc>
              <a:buFontTx/>
              <a:buNone/>
            </a:pPr>
            <a:r>
              <a:rPr lang="ru-RU" sz="2000" dirty="0"/>
              <a:t>    </a:t>
            </a:r>
            <a:r>
              <a:rPr lang="ru-RU" sz="2000" b="1" dirty="0">
                <a:solidFill>
                  <a:schemeClr val="accent2">
                    <a:lumMod val="75000"/>
                  </a:schemeClr>
                </a:solidFill>
              </a:rPr>
              <a:t>позволяет работать со спектром отдельных звуков. </a:t>
            </a:r>
            <a:r>
              <a:rPr lang="ru-RU" sz="2000" dirty="0"/>
              <a:t>Сочетая работу перед зеркалом и работу в этом модуле, можно очень быстро добиться результатов даже в работе с тяжелой речевой патологией. Произнося какой либо звук, можно видеть на экране его спектр,  зафиксировать разным цветом в виде плавной кривой линии и работать над произношением, совмещая образцовый график логопеда с графиком пациента. Используя разные цвета графиков, можно работать одновременно над несколькими звуками.  </a:t>
            </a:r>
          </a:p>
        </p:txBody>
      </p:sp>
      <p:pic>
        <p:nvPicPr>
          <p:cNvPr id="58372" name="Picture 4" descr="СпектрЗвука"/>
          <p:cNvPicPr>
            <a:picLocks noGrp="1" noChangeAspect="1" noChangeArrowheads="1"/>
          </p:cNvPicPr>
          <p:nvPr>
            <p:ph sz="quarter" idx="2"/>
          </p:nvPr>
        </p:nvPicPr>
        <p:blipFill>
          <a:blip r:embed="rId2" cstate="print"/>
          <a:srcRect/>
          <a:stretch>
            <a:fillRect/>
          </a:stretch>
        </p:blipFill>
        <p:spPr>
          <a:xfrm>
            <a:off x="4859338" y="1628775"/>
            <a:ext cx="2646362" cy="1981200"/>
          </a:xfrm>
          <a:noFill/>
          <a:ln/>
        </p:spPr>
      </p:pic>
      <p:pic>
        <p:nvPicPr>
          <p:cNvPr id="58374" name="Picture 6" descr="СпектрЗвука2"/>
          <p:cNvPicPr>
            <a:picLocks noGrp="1" noChangeAspect="1" noChangeArrowheads="1"/>
          </p:cNvPicPr>
          <p:nvPr>
            <p:ph sz="quarter" idx="3"/>
          </p:nvPr>
        </p:nvPicPr>
        <p:blipFill>
          <a:blip r:embed="rId3" cstate="print"/>
          <a:srcRect/>
          <a:stretch>
            <a:fillRect/>
          </a:stretch>
        </p:blipFill>
        <p:spPr>
          <a:xfrm>
            <a:off x="5940425" y="4076700"/>
            <a:ext cx="2646363" cy="1981200"/>
          </a:xfrm>
          <a:noFill/>
          <a:ln/>
        </p:spPr>
      </p:pic>
      <p:sp>
        <p:nvSpPr>
          <p:cNvPr id="58376" name="Rectangle 8">
            <a:hlinkHover r:id="" action="ppaction://hlinkshowjump?jump=nextslide"/>
          </p:cNvPr>
          <p:cNvSpPr>
            <a:spLocks noChangeArrowheads="1"/>
          </p:cNvSpPr>
          <p:nvPr/>
        </p:nvSpPr>
        <p:spPr bwMode="auto">
          <a:xfrm>
            <a:off x="6372225" y="6165850"/>
            <a:ext cx="1236663"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 fill="hold"/>
                                        <p:tgtEl>
                                          <p:spTgt spid="58372"/>
                                        </p:tgtEl>
                                        <p:attrNameLst>
                                          <p:attrName>ppt_w</p:attrName>
                                        </p:attrNameLst>
                                      </p:cBhvr>
                                      <p:tavLst>
                                        <p:tav tm="0">
                                          <p:val>
                                            <p:fltVal val="0"/>
                                          </p:val>
                                        </p:tav>
                                        <p:tav tm="100000">
                                          <p:val>
                                            <p:strVal val="#ppt_w"/>
                                          </p:val>
                                        </p:tav>
                                      </p:tavLst>
                                    </p:anim>
                                    <p:anim calcmode="lin" valueType="num">
                                      <p:cBhvr>
                                        <p:cTn id="13" dur="500" fill="hold"/>
                                        <p:tgtEl>
                                          <p:spTgt spid="58372"/>
                                        </p:tgtEl>
                                        <p:attrNameLst>
                                          <p:attrName>ppt_h</p:attrName>
                                        </p:attrNameLst>
                                      </p:cBhvr>
                                      <p:tavLst>
                                        <p:tav tm="0">
                                          <p:val>
                                            <p:fltVal val="0"/>
                                          </p:val>
                                        </p:tav>
                                        <p:tav tm="100000">
                                          <p:val>
                                            <p:strVal val="#ppt_h"/>
                                          </p:val>
                                        </p:tav>
                                      </p:tavLst>
                                    </p:anim>
                                    <p:animEffect transition="in" filter="fade">
                                      <p:cBhvr>
                                        <p:cTn id="14" dur="500"/>
                                        <p:tgtEl>
                                          <p:spTgt spid="58372"/>
                                        </p:tgtEl>
                                      </p:cBhvr>
                                    </p:animEffec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58374"/>
                                        </p:tgtEl>
                                        <p:attrNameLst>
                                          <p:attrName>style.visibility</p:attrName>
                                        </p:attrNameLst>
                                      </p:cBhvr>
                                      <p:to>
                                        <p:strVal val="visible"/>
                                      </p:to>
                                    </p:set>
                                    <p:anim calcmode="lin" valueType="num">
                                      <p:cBhvr>
                                        <p:cTn id="18" dur="500" fill="hold"/>
                                        <p:tgtEl>
                                          <p:spTgt spid="58374"/>
                                        </p:tgtEl>
                                        <p:attrNameLst>
                                          <p:attrName>ppt_w</p:attrName>
                                        </p:attrNameLst>
                                      </p:cBhvr>
                                      <p:tavLst>
                                        <p:tav tm="0">
                                          <p:val>
                                            <p:fltVal val="0"/>
                                          </p:val>
                                        </p:tav>
                                        <p:tav tm="100000">
                                          <p:val>
                                            <p:strVal val="#ppt_w"/>
                                          </p:val>
                                        </p:tav>
                                      </p:tavLst>
                                    </p:anim>
                                    <p:anim calcmode="lin" valueType="num">
                                      <p:cBhvr>
                                        <p:cTn id="19" dur="500" fill="hold"/>
                                        <p:tgtEl>
                                          <p:spTgt spid="58374"/>
                                        </p:tgtEl>
                                        <p:attrNameLst>
                                          <p:attrName>ppt_h</p:attrName>
                                        </p:attrNameLst>
                                      </p:cBhvr>
                                      <p:tavLst>
                                        <p:tav tm="0">
                                          <p:val>
                                            <p:fltVal val="0"/>
                                          </p:val>
                                        </p:tav>
                                        <p:tav tm="100000">
                                          <p:val>
                                            <p:strVal val="#ppt_h"/>
                                          </p:val>
                                        </p:tav>
                                      </p:tavLst>
                                    </p:anim>
                                    <p:animEffect transition="in" filter="fade">
                                      <p:cBhvr>
                                        <p:cTn id="20" dur="5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delfa142"/>
          <p:cNvPicPr>
            <a:picLocks noChangeAspect="1" noChangeArrowheads="1"/>
          </p:cNvPicPr>
          <p:nvPr/>
        </p:nvPicPr>
        <p:blipFill>
          <a:blip r:embed="rId3"/>
          <a:srcRect/>
          <a:stretch>
            <a:fillRect/>
          </a:stretch>
        </p:blipFill>
        <p:spPr bwMode="auto">
          <a:xfrm>
            <a:off x="684213" y="1268413"/>
            <a:ext cx="3671887" cy="2781300"/>
          </a:xfrm>
          <a:prstGeom prst="rect">
            <a:avLst/>
          </a:prstGeom>
          <a:noFill/>
          <a:ln w="9525">
            <a:noFill/>
            <a:miter lim="800000"/>
            <a:headEnd/>
            <a:tailEnd/>
          </a:ln>
        </p:spPr>
      </p:pic>
      <p:sp>
        <p:nvSpPr>
          <p:cNvPr id="10243" name="WordArt 5"/>
          <p:cNvSpPr>
            <a:spLocks noChangeArrowheads="1" noChangeShapeType="1" noTextEdit="1"/>
          </p:cNvSpPr>
          <p:nvPr/>
        </p:nvSpPr>
        <p:spPr bwMode="auto">
          <a:xfrm>
            <a:off x="5076825" y="620713"/>
            <a:ext cx="2514600" cy="571500"/>
          </a:xfrm>
          <a:prstGeom prst="rect">
            <a:avLst/>
          </a:prstGeom>
        </p:spPr>
        <p:txBody>
          <a:bodyPr wrap="none" fromWordArt="1">
            <a:prstTxWarp prst="textPlain">
              <a:avLst>
                <a:gd name="adj" fmla="val 50000"/>
              </a:avLst>
            </a:prstTxWarp>
          </a:bodyPr>
          <a:lstStyle/>
          <a:p>
            <a:pPr algn="ctr"/>
            <a:r>
              <a:rPr lang="ru-RU" sz="3600" kern="10" dirty="0" err="1">
                <a:ln w="19050">
                  <a:solidFill>
                    <a:srgbClr val="99CCFF"/>
                  </a:solidFill>
                  <a:round/>
                  <a:headEnd/>
                  <a:tailEnd/>
                </a:ln>
                <a:solidFill>
                  <a:srgbClr val="0066CC"/>
                </a:solidFill>
                <a:effectLst>
                  <a:outerShdw dist="35921" dir="2700000" algn="ctr" rotWithShape="0">
                    <a:srgbClr val="990000"/>
                  </a:outerShdw>
                </a:effectLst>
                <a:latin typeface="Impact"/>
              </a:rPr>
              <a:t>Дэльфа</a:t>
            </a:r>
            <a:r>
              <a:rPr lang="ru-RU" sz="3600" kern="10" dirty="0">
                <a:ln w="19050">
                  <a:solidFill>
                    <a:srgbClr val="99CCFF"/>
                  </a:solidFill>
                  <a:round/>
                  <a:headEnd/>
                  <a:tailEnd/>
                </a:ln>
                <a:solidFill>
                  <a:srgbClr val="0066CC"/>
                </a:solidFill>
                <a:effectLst>
                  <a:outerShdw dist="35921" dir="2700000" algn="ctr" rotWithShape="0">
                    <a:srgbClr val="990000"/>
                  </a:outerShdw>
                </a:effectLst>
                <a:latin typeface="Impact"/>
              </a:rPr>
              <a:t> - 142</a:t>
            </a:r>
          </a:p>
        </p:txBody>
      </p:sp>
      <p:sp>
        <p:nvSpPr>
          <p:cNvPr id="10244" name="Rectangle 6"/>
          <p:cNvSpPr>
            <a:spLocks noChangeArrowheads="1"/>
          </p:cNvSpPr>
          <p:nvPr/>
        </p:nvSpPr>
        <p:spPr bwMode="auto">
          <a:xfrm>
            <a:off x="4356100" y="1628775"/>
            <a:ext cx="4608513" cy="3754874"/>
          </a:xfrm>
          <a:prstGeom prst="rect">
            <a:avLst/>
          </a:prstGeom>
          <a:noFill/>
          <a:ln w="9525">
            <a:noFill/>
            <a:miter lim="800000"/>
            <a:headEnd/>
            <a:tailEnd/>
          </a:ln>
        </p:spPr>
        <p:txBody>
          <a:bodyPr anchor="ctr">
            <a:spAutoFit/>
          </a:bodyPr>
          <a:lstStyle/>
          <a:p>
            <a:pPr algn="just"/>
            <a:r>
              <a:rPr lang="ru-RU" dirty="0"/>
              <a:t>Тренажер позволяет работать с любыми речевыми единицами от звука до текста, </a:t>
            </a:r>
          </a:p>
          <a:p>
            <a:pPr algn="just"/>
            <a:r>
              <a:rPr lang="ru-RU" dirty="0"/>
              <a:t>решать самые разнообразные логопедические задачи: </a:t>
            </a:r>
            <a:r>
              <a:rPr lang="ru-RU" sz="2000" b="1" dirty="0">
                <a:solidFill>
                  <a:schemeClr val="accent2">
                    <a:lumMod val="75000"/>
                  </a:schemeClr>
                </a:solidFill>
              </a:rPr>
              <a:t>от коррекции речевого дыхания и голоса</a:t>
            </a:r>
            <a:r>
              <a:rPr lang="ru-RU" dirty="0"/>
              <a:t> до развития лексико-грамматической стороны речи, одновременно с логопедической работой осуществлять коррекцию восприятия, внимания, памяти. 40 упражнений распределены по меню: Звук, Буква, Слог, Слово, Предложение.</a:t>
            </a:r>
          </a:p>
          <a:p>
            <a:pPr eaLnBrk="0" hangingPunct="0"/>
            <a:endParaRPr lang="ru-RU" dirty="0"/>
          </a:p>
        </p:txBody>
      </p:sp>
      <p:graphicFrame>
        <p:nvGraphicFramePr>
          <p:cNvPr id="14343" name="Group 7"/>
          <p:cNvGraphicFramePr>
            <a:graphicFrameLocks noGrp="1"/>
          </p:cNvGraphicFramePr>
          <p:nvPr/>
        </p:nvGraphicFramePr>
        <p:xfrm>
          <a:off x="1619250" y="4797425"/>
          <a:ext cx="6384925" cy="1753870"/>
        </p:xfrm>
        <a:graphic>
          <a:graphicData uri="http://schemas.openxmlformats.org/drawingml/2006/table">
            <a:tbl>
              <a:tblPr/>
              <a:tblGrid>
                <a:gridCol w="912813"/>
                <a:gridCol w="911225"/>
                <a:gridCol w="912812"/>
                <a:gridCol w="911225"/>
                <a:gridCol w="912813"/>
                <a:gridCol w="911225"/>
                <a:gridCol w="912812"/>
              </a:tblGrid>
              <a:tr h="115252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dirty="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dirty="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dirty="0" smtClean="0">
                          <a:ln>
                            <a:noFill/>
                          </a:ln>
                          <a:solidFill>
                            <a:srgbClr val="3333FF"/>
                          </a:solidFill>
                          <a:effectLst/>
                          <a:latin typeface="Arial" charset="0"/>
                        </a:rPr>
                        <a:t>Анимация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Звук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Возможность использования в логопед. группе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Разно-образие заданий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Коли-чество разделов, использу-емых в работе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Соответ-ствие цены и качества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1" i="0" u="none" strike="noStrike" cap="none" normalizeH="0" baseline="0" smtClean="0">
                          <a:ln>
                            <a:noFill/>
                          </a:ln>
                          <a:solidFill>
                            <a:schemeClr val="accent2"/>
                          </a:solidFill>
                          <a:effectLst/>
                          <a:latin typeface="Arial" charset="0"/>
                        </a:rPr>
                        <a:t>Средний балл</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chemeClr val="tx1"/>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chemeClr val="tx1"/>
                          </a:solidFill>
                          <a:effectLst/>
                          <a:latin typeface="Arial"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chemeClr val="tx1"/>
                          </a:solidFill>
                          <a:effectLst/>
                          <a:latin typeface="Arial"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800" b="1" i="0" u="none" strike="noStrike" cap="none" normalizeH="0" baseline="0" dirty="0" smtClean="0">
                          <a:ln>
                            <a:noFill/>
                          </a:ln>
                          <a:solidFill>
                            <a:schemeClr val="tx1"/>
                          </a:solidFill>
                          <a:effectLst/>
                          <a:latin typeface="Arial" charset="0"/>
                        </a:rPr>
                        <a:t> 2из5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chemeClr val="accent2"/>
                          </a:solidFill>
                          <a:effectLst/>
                          <a:latin typeface="Arial" charset="0"/>
                        </a:rPr>
                        <a:t>2, 4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71" name="Rectangle 33"/>
          <p:cNvSpPr>
            <a:spLocks noChangeArrowheads="1"/>
          </p:cNvSpPr>
          <p:nvPr/>
        </p:nvSpPr>
        <p:spPr bwMode="auto">
          <a:xfrm>
            <a:off x="755650" y="4221163"/>
            <a:ext cx="1008063" cy="366712"/>
          </a:xfrm>
          <a:prstGeom prst="rect">
            <a:avLst/>
          </a:prstGeom>
          <a:noFill/>
          <a:ln w="9525">
            <a:noFill/>
            <a:miter lim="800000"/>
            <a:headEnd/>
            <a:tailEnd/>
          </a:ln>
        </p:spPr>
        <p:txBody>
          <a:bodyPr wrap="none">
            <a:spAutoFit/>
          </a:bodyPr>
          <a:lstStyle/>
          <a:p>
            <a:r>
              <a:rPr lang="ru-RU"/>
              <a:t>рейтинг</a:t>
            </a:r>
          </a:p>
        </p:txBody>
      </p:sp>
      <p:pic>
        <p:nvPicPr>
          <p:cNvPr id="10272" name="Picture 34" descr="MCj04413620000[1]"/>
          <p:cNvPicPr>
            <a:picLocks noChangeAspect="1" noChangeArrowheads="1"/>
          </p:cNvPicPr>
          <p:nvPr/>
        </p:nvPicPr>
        <p:blipFill>
          <a:blip r:embed="rId4"/>
          <a:srcRect/>
          <a:stretch>
            <a:fillRect/>
          </a:stretch>
        </p:blipFill>
        <p:spPr bwMode="auto">
          <a:xfrm>
            <a:off x="1692275" y="4221163"/>
            <a:ext cx="358775" cy="358775"/>
          </a:xfrm>
          <a:prstGeom prst="rect">
            <a:avLst/>
          </a:prstGeom>
          <a:noFill/>
          <a:ln w="9525">
            <a:noFill/>
            <a:miter lim="800000"/>
            <a:headEnd/>
            <a:tailEnd/>
          </a:ln>
        </p:spPr>
      </p:pic>
      <p:pic>
        <p:nvPicPr>
          <p:cNvPr id="10273" name="Picture 35" descr="MCj04413620000[1]"/>
          <p:cNvPicPr>
            <a:picLocks noChangeAspect="1" noChangeArrowheads="1"/>
          </p:cNvPicPr>
          <p:nvPr/>
        </p:nvPicPr>
        <p:blipFill>
          <a:blip r:embed="rId4"/>
          <a:srcRect/>
          <a:stretch>
            <a:fillRect/>
          </a:stretch>
        </p:blipFill>
        <p:spPr bwMode="auto">
          <a:xfrm>
            <a:off x="2051050" y="4221163"/>
            <a:ext cx="358775" cy="358775"/>
          </a:xfrm>
          <a:prstGeom prst="rect">
            <a:avLst/>
          </a:prstGeom>
          <a:noFill/>
          <a:ln w="9525">
            <a:noFill/>
            <a:miter lim="800000"/>
            <a:headEnd/>
            <a:tailEnd/>
          </a:ln>
        </p:spPr>
      </p:pic>
      <p:pic>
        <p:nvPicPr>
          <p:cNvPr id="10274" name="Picture 36" descr="MCj04413620000[1]"/>
          <p:cNvPicPr>
            <a:picLocks noChangeAspect="1" noChangeArrowheads="1"/>
          </p:cNvPicPr>
          <p:nvPr/>
        </p:nvPicPr>
        <p:blipFill>
          <a:blip r:embed="rId4"/>
          <a:srcRect/>
          <a:stretch>
            <a:fillRect/>
          </a:stretch>
        </p:blipFill>
        <p:spPr bwMode="auto">
          <a:xfrm>
            <a:off x="2484438" y="4221163"/>
            <a:ext cx="358775" cy="358775"/>
          </a:xfrm>
          <a:prstGeom prst="rect">
            <a:avLst/>
          </a:prstGeom>
          <a:noFill/>
          <a:ln w="9525">
            <a:noFill/>
            <a:miter lim="800000"/>
            <a:headEnd/>
            <a:tailEnd/>
          </a:ln>
        </p:spPr>
      </p:pic>
      <p:pic>
        <p:nvPicPr>
          <p:cNvPr id="10275" name="Picture 37" descr="MCj04413620000[1]"/>
          <p:cNvPicPr>
            <a:picLocks noChangeAspect="1" noChangeArrowheads="1"/>
          </p:cNvPicPr>
          <p:nvPr/>
        </p:nvPicPr>
        <p:blipFill>
          <a:blip r:embed="rId4"/>
          <a:srcRect/>
          <a:stretch>
            <a:fillRect/>
          </a:stretch>
        </p:blipFill>
        <p:spPr bwMode="auto">
          <a:xfrm>
            <a:off x="2916238" y="4221163"/>
            <a:ext cx="358775" cy="358775"/>
          </a:xfrm>
          <a:prstGeom prst="rect">
            <a:avLst/>
          </a:prstGeom>
          <a:noFill/>
          <a:ln w="9525">
            <a:noFill/>
            <a:miter lim="800000"/>
            <a:headEnd/>
            <a:tailEnd/>
          </a:ln>
        </p:spPr>
      </p:pic>
      <p:pic>
        <p:nvPicPr>
          <p:cNvPr id="10276" name="Picture 38" descr="MCj04413620000[1]"/>
          <p:cNvPicPr>
            <a:picLocks noChangeAspect="1" noChangeArrowheads="1"/>
          </p:cNvPicPr>
          <p:nvPr/>
        </p:nvPicPr>
        <p:blipFill>
          <a:blip r:embed="rId4"/>
          <a:srcRect/>
          <a:stretch>
            <a:fillRect/>
          </a:stretch>
        </p:blipFill>
        <p:spPr bwMode="auto">
          <a:xfrm>
            <a:off x="3348038" y="4221163"/>
            <a:ext cx="358775" cy="358775"/>
          </a:xfrm>
          <a:prstGeom prst="rect">
            <a:avLst/>
          </a:prstGeom>
          <a:noFill/>
          <a:ln w="9525">
            <a:noFill/>
            <a:miter lim="800000"/>
            <a:headEnd/>
            <a:tailEnd/>
          </a:ln>
        </p:spPr>
      </p:pic>
      <p:sp>
        <p:nvSpPr>
          <p:cNvPr id="14375" name="Rectangle 39"/>
          <p:cNvSpPr>
            <a:spLocks noChangeArrowheads="1"/>
          </p:cNvSpPr>
          <p:nvPr/>
        </p:nvSpPr>
        <p:spPr bwMode="auto">
          <a:xfrm>
            <a:off x="250825" y="4941888"/>
            <a:ext cx="1008063" cy="1439862"/>
          </a:xfrm>
          <a:prstGeom prst="rect">
            <a:avLst/>
          </a:prstGeom>
          <a:solidFill>
            <a:schemeClr val="folHlink"/>
          </a:solidFill>
          <a:ln w="9525">
            <a:solidFill>
              <a:schemeClr val="tx1"/>
            </a:solidFill>
            <a:miter lim="800000"/>
            <a:headEnd/>
            <a:tailEnd/>
          </a:ln>
        </p:spPr>
        <p:txBody>
          <a:bodyPr wrap="none" anchor="ctr"/>
          <a:lstStyle/>
          <a:p>
            <a:pPr algn="ctr"/>
            <a:r>
              <a:rPr lang="ru-RU">
                <a:solidFill>
                  <a:schemeClr val="bg1"/>
                </a:solidFill>
              </a:rPr>
              <a:t>ЦЕНА</a:t>
            </a:r>
          </a:p>
          <a:p>
            <a:pPr algn="ctr"/>
            <a:r>
              <a:rPr lang="ru-RU" sz="1400">
                <a:solidFill>
                  <a:schemeClr val="bg1"/>
                </a:solidFill>
              </a:rPr>
              <a:t>в пределах</a:t>
            </a:r>
          </a:p>
          <a:p>
            <a:pPr algn="ctr"/>
            <a:r>
              <a:rPr lang="ru-RU" sz="1600" b="1">
                <a:solidFill>
                  <a:schemeClr val="accent2"/>
                </a:solidFill>
              </a:rPr>
              <a:t>25 </a:t>
            </a:r>
          </a:p>
          <a:p>
            <a:pPr algn="ctr"/>
            <a:r>
              <a:rPr lang="ru-RU" sz="1600" b="1">
                <a:solidFill>
                  <a:schemeClr val="accent2"/>
                </a:solidFill>
              </a:rPr>
              <a:t>тыс. руб</a:t>
            </a:r>
          </a:p>
        </p:txBody>
      </p:sp>
      <p:sp>
        <p:nvSpPr>
          <p:cNvPr id="10278" name="Rectangle 40"/>
          <p:cNvSpPr>
            <a:spLocks noChangeArrowheads="1"/>
          </p:cNvSpPr>
          <p:nvPr/>
        </p:nvSpPr>
        <p:spPr bwMode="auto">
          <a:xfrm>
            <a:off x="2627313" y="4076700"/>
            <a:ext cx="1152525" cy="504825"/>
          </a:xfrm>
          <a:prstGeom prst="rect">
            <a:avLst/>
          </a:prstGeom>
          <a:solidFill>
            <a:schemeClr val="bg1"/>
          </a:solidFill>
          <a:ln w="9525">
            <a:solidFill>
              <a:schemeClr val="bg1"/>
            </a:solidFill>
            <a:miter lim="800000"/>
            <a:headEnd/>
            <a:tailEnd/>
          </a:ln>
        </p:spPr>
        <p:txBody>
          <a:bodyPr wrap="none" anchor="ctr"/>
          <a:lstStyle/>
          <a:p>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375"/>
                                        </p:tgtEl>
                                        <p:attrNameLst>
                                          <p:attrName>style.visibility</p:attrName>
                                        </p:attrNameLst>
                                      </p:cBhvr>
                                      <p:to>
                                        <p:strVal val="visible"/>
                                      </p:to>
                                    </p:set>
                                    <p:animEffect transition="in" filter="checkerboard(across)">
                                      <p:cBhvr>
                                        <p:cTn id="7" dur="500"/>
                                        <p:tgtEl>
                                          <p:spTgt spid="14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1082660"/>
          </a:xfrm>
        </p:spPr>
        <p:txBody>
          <a:bodyPr/>
          <a:lstStyle/>
          <a:p>
            <a:r>
              <a:rPr lang="ru-RU" b="1" dirty="0" smtClean="0"/>
              <a:t/>
            </a:r>
            <a:br>
              <a:rPr lang="ru-RU" b="1" dirty="0" smtClean="0"/>
            </a:br>
            <a:r>
              <a:rPr lang="ru-RU" b="1" dirty="0" smtClean="0"/>
              <a:t/>
            </a:r>
            <a:br>
              <a:rPr lang="ru-RU" b="1" dirty="0" smtClean="0"/>
            </a:br>
            <a:r>
              <a:rPr lang="ru-RU" b="1" dirty="0" smtClean="0"/>
              <a:t/>
            </a:r>
            <a:br>
              <a:rPr lang="ru-RU" b="1" dirty="0" smtClean="0"/>
            </a:br>
            <a:r>
              <a:rPr lang="ru-RU" b="1" dirty="0" smtClean="0"/>
              <a:t>                  </a:t>
            </a:r>
            <a:r>
              <a:rPr lang="ru-RU" sz="4400" kern="10" dirty="0" err="1" smtClean="0">
                <a:ln w="19050">
                  <a:solidFill>
                    <a:srgbClr val="99CCFF"/>
                  </a:solidFill>
                  <a:round/>
                  <a:headEnd/>
                  <a:tailEnd/>
                </a:ln>
                <a:solidFill>
                  <a:srgbClr val="0066CC"/>
                </a:solidFill>
                <a:effectLst>
                  <a:outerShdw dist="35921" dir="2700000" algn="ctr" rotWithShape="0">
                    <a:srgbClr val="990000"/>
                  </a:outerShdw>
                </a:effectLst>
                <a:latin typeface="Impact"/>
              </a:rPr>
              <a:t>Дэльфа</a:t>
            </a:r>
            <a:r>
              <a:rPr lang="ru-RU" sz="44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 - 142</a:t>
            </a:r>
            <a:br>
              <a:rPr lang="ru-RU" sz="44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br>
            <a:r>
              <a:rPr lang="ru-RU" b="1" dirty="0" smtClean="0"/>
              <a:t>.</a:t>
            </a:r>
            <a:r>
              <a:rPr lang="ru-RU" dirty="0" smtClean="0"/>
              <a:t/>
            </a:r>
            <a:br>
              <a:rPr lang="ru-RU" dirty="0" smtClean="0"/>
            </a:br>
            <a:r>
              <a:rPr lang="en-US" dirty="0" smtClean="0"/>
              <a:t> </a:t>
            </a:r>
            <a:r>
              <a:rPr lang="ru-RU" dirty="0" smtClean="0"/>
              <a:t/>
            </a:r>
            <a:br>
              <a:rPr lang="ru-RU" dirty="0" smtClean="0"/>
            </a:br>
            <a:endParaRPr lang="ru-RU" dirty="0"/>
          </a:p>
        </p:txBody>
      </p:sp>
      <p:sp>
        <p:nvSpPr>
          <p:cNvPr id="3" name="Текст 2"/>
          <p:cNvSpPr>
            <a:spLocks noGrp="1"/>
          </p:cNvSpPr>
          <p:nvPr>
            <p:ph type="body" idx="1"/>
          </p:nvPr>
        </p:nvSpPr>
        <p:spPr>
          <a:xfrm>
            <a:off x="457200" y="1535112"/>
            <a:ext cx="4040188" cy="5037159"/>
          </a:xfrm>
        </p:spPr>
        <p:txBody>
          <a:bodyPr/>
          <a:lstStyle/>
          <a:p>
            <a:endParaRPr lang="ru-RU" dirty="0"/>
          </a:p>
        </p:txBody>
      </p:sp>
      <p:sp>
        <p:nvSpPr>
          <p:cNvPr id="5" name="Текст 4"/>
          <p:cNvSpPr>
            <a:spLocks noGrp="1"/>
          </p:cNvSpPr>
          <p:nvPr>
            <p:ph type="body" sz="quarter" idx="3"/>
          </p:nvPr>
        </p:nvSpPr>
        <p:spPr/>
        <p:txBody>
          <a:bodyPr/>
          <a:lstStyle/>
          <a:p>
            <a:endParaRPr lang="ru-RU"/>
          </a:p>
        </p:txBody>
      </p:sp>
      <p:pic>
        <p:nvPicPr>
          <p:cNvPr id="8" name="Содержимое 7"/>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572000" y="1571612"/>
            <a:ext cx="4286280" cy="5072098"/>
          </a:xfrm>
          <a:prstGeom prst="rect">
            <a:avLst/>
          </a:prstGeom>
          <a:noFill/>
          <a:ln>
            <a:noFill/>
          </a:ln>
        </p:spPr>
      </p:pic>
      <p:sp>
        <p:nvSpPr>
          <p:cNvPr id="9" name="Содержимое 8"/>
          <p:cNvSpPr>
            <a:spLocks noGrp="1"/>
          </p:cNvSpPr>
          <p:nvPr>
            <p:ph sz="half" idx="2"/>
          </p:nvPr>
        </p:nvSpPr>
        <p:spPr>
          <a:xfrm>
            <a:off x="457200" y="1571612"/>
            <a:ext cx="4040188" cy="5000660"/>
          </a:xfrm>
        </p:spPr>
        <p:txBody>
          <a:bodyPr/>
          <a:lstStyle/>
          <a:p>
            <a:pPr algn="just"/>
            <a:r>
              <a:rPr lang="ru-RU" b="1" dirty="0" smtClean="0"/>
              <a:t>«Собери букву из 2-х частей», «Собери букву из 4-х частей», </a:t>
            </a:r>
          </a:p>
          <a:p>
            <a:pPr algn="just"/>
            <a:r>
              <a:rPr lang="ru-RU" b="1" dirty="0" smtClean="0"/>
              <a:t>«Найди букву»,</a:t>
            </a:r>
          </a:p>
          <a:p>
            <a:pPr algn="just"/>
            <a:r>
              <a:rPr lang="ru-RU" b="1" dirty="0" smtClean="0"/>
              <a:t>«Картинки»</a:t>
            </a:r>
          </a:p>
          <a:p>
            <a:pPr algn="just"/>
            <a:r>
              <a:rPr lang="ru-RU" b="1" dirty="0" smtClean="0"/>
              <a:t>«Сортировка слов с пропущенными буквами» и «Конструктор» помогут отработать навык дифференциации парных согласных;</a:t>
            </a:r>
          </a:p>
          <a:p>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1082660"/>
          </a:xfrm>
        </p:spPr>
        <p:txBody>
          <a:bodyPr/>
          <a:lstStyle/>
          <a:p>
            <a:r>
              <a:rPr lang="ru-RU" b="1" dirty="0" smtClean="0"/>
              <a:t/>
            </a:r>
            <a:br>
              <a:rPr lang="ru-RU" b="1" dirty="0" smtClean="0"/>
            </a:br>
            <a:r>
              <a:rPr lang="ru-RU" b="1" dirty="0" smtClean="0"/>
              <a:t/>
            </a:r>
            <a:br>
              <a:rPr lang="ru-RU" b="1" dirty="0" smtClean="0"/>
            </a:br>
            <a:r>
              <a:rPr lang="ru-RU" b="1" dirty="0" smtClean="0"/>
              <a:t/>
            </a:r>
            <a:br>
              <a:rPr lang="ru-RU" b="1" dirty="0" smtClean="0"/>
            </a:br>
            <a:r>
              <a:rPr lang="ru-RU" b="1" dirty="0" smtClean="0"/>
              <a:t>                  </a:t>
            </a:r>
            <a:r>
              <a:rPr lang="ru-RU" sz="4400" kern="10" dirty="0" err="1" smtClean="0">
                <a:ln w="19050">
                  <a:solidFill>
                    <a:srgbClr val="99CCFF"/>
                  </a:solidFill>
                  <a:round/>
                  <a:headEnd/>
                  <a:tailEnd/>
                </a:ln>
                <a:solidFill>
                  <a:srgbClr val="0066CC"/>
                </a:solidFill>
                <a:effectLst>
                  <a:outerShdw dist="35921" dir="2700000" algn="ctr" rotWithShape="0">
                    <a:srgbClr val="990000"/>
                  </a:outerShdw>
                </a:effectLst>
                <a:latin typeface="Impact"/>
              </a:rPr>
              <a:t>Дэльфа</a:t>
            </a:r>
            <a:r>
              <a:rPr lang="ru-RU" sz="44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 - 142</a:t>
            </a:r>
            <a:br>
              <a:rPr lang="ru-RU" sz="44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br>
            <a:r>
              <a:rPr lang="ru-RU" b="1" dirty="0" smtClean="0"/>
              <a:t>.</a:t>
            </a:r>
            <a:r>
              <a:rPr lang="ru-RU" dirty="0" smtClean="0"/>
              <a:t/>
            </a:r>
            <a:br>
              <a:rPr lang="ru-RU" dirty="0" smtClean="0"/>
            </a:br>
            <a:r>
              <a:rPr lang="en-US" dirty="0" smtClean="0"/>
              <a:t> </a:t>
            </a:r>
            <a:r>
              <a:rPr lang="ru-RU" dirty="0" smtClean="0"/>
              <a:t/>
            </a:r>
            <a:br>
              <a:rPr lang="ru-RU" dirty="0" smtClean="0"/>
            </a:br>
            <a:endParaRPr lang="ru-RU" dirty="0"/>
          </a:p>
        </p:txBody>
      </p:sp>
      <p:sp>
        <p:nvSpPr>
          <p:cNvPr id="3" name="Текст 2"/>
          <p:cNvSpPr>
            <a:spLocks noGrp="1"/>
          </p:cNvSpPr>
          <p:nvPr>
            <p:ph type="body" idx="1"/>
          </p:nvPr>
        </p:nvSpPr>
        <p:spPr>
          <a:xfrm>
            <a:off x="457200" y="1535112"/>
            <a:ext cx="4040188" cy="5037159"/>
          </a:xfrm>
        </p:spPr>
        <p:txBody>
          <a:bodyPr/>
          <a:lstStyle/>
          <a:p>
            <a:endParaRPr lang="ru-RU" dirty="0"/>
          </a:p>
        </p:txBody>
      </p:sp>
      <p:sp>
        <p:nvSpPr>
          <p:cNvPr id="5" name="Текст 4"/>
          <p:cNvSpPr>
            <a:spLocks noGrp="1"/>
          </p:cNvSpPr>
          <p:nvPr>
            <p:ph type="body" sz="quarter" idx="3"/>
          </p:nvPr>
        </p:nvSpPr>
        <p:spPr/>
        <p:txBody>
          <a:bodyPr/>
          <a:lstStyle/>
          <a:p>
            <a:endParaRPr lang="ru-RU"/>
          </a:p>
        </p:txBody>
      </p:sp>
      <p:sp>
        <p:nvSpPr>
          <p:cNvPr id="9" name="Содержимое 8"/>
          <p:cNvSpPr>
            <a:spLocks noGrp="1"/>
          </p:cNvSpPr>
          <p:nvPr>
            <p:ph sz="half" idx="2"/>
          </p:nvPr>
        </p:nvSpPr>
        <p:spPr>
          <a:xfrm>
            <a:off x="457200" y="1571612"/>
            <a:ext cx="4040188" cy="5000660"/>
          </a:xfrm>
        </p:spPr>
        <p:txBody>
          <a:bodyPr/>
          <a:lstStyle/>
          <a:p>
            <a:r>
              <a:rPr lang="ru-RU" b="1" dirty="0" smtClean="0"/>
              <a:t>«Найди слог» </a:t>
            </a:r>
          </a:p>
          <a:p>
            <a:r>
              <a:rPr lang="ru-RU" b="1" dirty="0" smtClean="0"/>
              <a:t>«Грузовик» позволяет отработать правильное употребление слогов, содержащих сходные по артикуляции пары согласных. </a:t>
            </a:r>
            <a:endParaRPr lang="ru-RU" dirty="0"/>
          </a:p>
        </p:txBody>
      </p:sp>
      <p:pic>
        <p:nvPicPr>
          <p:cNvPr id="10" name="Содержимое 9"/>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643438" y="1571612"/>
            <a:ext cx="4071966" cy="500066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endParaRPr lang="ru-RU" dirty="0"/>
          </a:p>
        </p:txBody>
      </p:sp>
      <p:sp>
        <p:nvSpPr>
          <p:cNvPr id="3" name="Текст 2"/>
          <p:cNvSpPr>
            <a:spLocks noGrp="1"/>
          </p:cNvSpPr>
          <p:nvPr>
            <p:ph type="body" idx="1"/>
          </p:nvPr>
        </p:nvSpPr>
        <p:spPr/>
        <p:txBody>
          <a:bodyPr/>
          <a:lstStyle/>
          <a:p>
            <a:endParaRPr lang="ru-RU"/>
          </a:p>
        </p:txBody>
      </p:sp>
      <p:sp>
        <p:nvSpPr>
          <p:cNvPr id="4" name="Содержимое 3"/>
          <p:cNvSpPr>
            <a:spLocks noGrp="1"/>
          </p:cNvSpPr>
          <p:nvPr>
            <p:ph sz="half" idx="2"/>
          </p:nvPr>
        </p:nvSpPr>
        <p:spPr/>
        <p:txBody>
          <a:bodyPr/>
          <a:lstStyle/>
          <a:p>
            <a:endParaRPr lang="ru-RU" dirty="0"/>
          </a:p>
        </p:txBody>
      </p:sp>
      <p:sp>
        <p:nvSpPr>
          <p:cNvPr id="5" name="Текст 4"/>
          <p:cNvSpPr>
            <a:spLocks noGrp="1"/>
          </p:cNvSpPr>
          <p:nvPr>
            <p:ph type="body" sz="quarter" idx="3"/>
          </p:nvPr>
        </p:nvSpPr>
        <p:spPr/>
        <p:txBody>
          <a:bodyPr/>
          <a:lstStyle/>
          <a:p>
            <a:endParaRPr lang="ru-RU"/>
          </a:p>
        </p:txBody>
      </p:sp>
      <p:graphicFrame>
        <p:nvGraphicFramePr>
          <p:cNvPr id="3075" name="Object 3"/>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76" name="Презентация" r:id="rId4" imgW="4569060" imgH="3426004" progId="PowerPoint.Show.8">
                  <p:embed/>
                </p:oleObj>
              </mc:Choice>
              <mc:Fallback>
                <p:oleObj name="Презентация" r:id="rId4" imgW="4569060" imgH="3426004" progId="PowerPoint.Show.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Содержимое 9"/>
          <p:cNvSpPr>
            <a:spLocks noGrp="1"/>
          </p:cNvSpPr>
          <p:nvPr>
            <p:ph sz="quarter" idx="4"/>
          </p:nvPr>
        </p:nvSpPr>
        <p:spPr/>
        <p:txBody>
          <a:bodyPr/>
          <a:lstStyle/>
          <a:p>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329642" cy="582594"/>
          </a:xfrm>
        </p:spPr>
        <p:txBody>
          <a:bodyPr/>
          <a:lstStyle/>
          <a:p>
            <a:r>
              <a:rPr lang="ru-RU" b="1" dirty="0" smtClean="0"/>
              <a:t/>
            </a:r>
            <a:br>
              <a:rPr lang="ru-RU" b="1" dirty="0" smtClean="0"/>
            </a:br>
            <a:r>
              <a:rPr lang="ru-RU" b="1" dirty="0" smtClean="0"/>
              <a:t/>
            </a:r>
            <a:br>
              <a:rPr lang="ru-RU" b="1" dirty="0" smtClean="0"/>
            </a:br>
            <a:r>
              <a:rPr lang="ru-RU" b="1" dirty="0" smtClean="0"/>
              <a:t/>
            </a:r>
            <a:br>
              <a:rPr lang="ru-RU" b="1" dirty="0" smtClean="0"/>
            </a:br>
            <a:r>
              <a:rPr lang="ru-RU" b="1" dirty="0" smtClean="0"/>
              <a:t>                  </a:t>
            </a:r>
            <a:r>
              <a:rPr lang="ru-RU" sz="4400" kern="10" dirty="0" err="1" smtClean="0">
                <a:ln w="19050">
                  <a:solidFill>
                    <a:srgbClr val="99CCFF"/>
                  </a:solidFill>
                  <a:round/>
                  <a:headEnd/>
                  <a:tailEnd/>
                </a:ln>
                <a:solidFill>
                  <a:srgbClr val="0066CC"/>
                </a:solidFill>
                <a:effectLst>
                  <a:outerShdw dist="35921" dir="2700000" algn="ctr" rotWithShape="0">
                    <a:srgbClr val="990000"/>
                  </a:outerShdw>
                </a:effectLst>
                <a:latin typeface="Impact"/>
              </a:rPr>
              <a:t>Дэльфа</a:t>
            </a:r>
            <a:r>
              <a:rPr lang="ru-RU" sz="44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t> - 142</a:t>
            </a:r>
            <a:br>
              <a:rPr lang="ru-RU" sz="4400" kern="10" dirty="0" smtClean="0">
                <a:ln w="19050">
                  <a:solidFill>
                    <a:srgbClr val="99CCFF"/>
                  </a:solidFill>
                  <a:round/>
                  <a:headEnd/>
                  <a:tailEnd/>
                </a:ln>
                <a:solidFill>
                  <a:srgbClr val="0066CC"/>
                </a:solidFill>
                <a:effectLst>
                  <a:outerShdw dist="35921" dir="2700000" algn="ctr" rotWithShape="0">
                    <a:srgbClr val="990000"/>
                  </a:outerShdw>
                </a:effectLst>
                <a:latin typeface="Impact"/>
              </a:rPr>
            </a:br>
            <a:r>
              <a:rPr lang="ru-RU" b="1" dirty="0" smtClean="0"/>
              <a:t>.</a:t>
            </a:r>
            <a:r>
              <a:rPr lang="ru-RU" dirty="0" smtClean="0"/>
              <a:t/>
            </a:r>
            <a:br>
              <a:rPr lang="ru-RU" dirty="0" smtClean="0"/>
            </a:br>
            <a:r>
              <a:rPr lang="en-US" dirty="0" smtClean="0"/>
              <a:t> </a:t>
            </a:r>
            <a:r>
              <a:rPr lang="ru-RU" dirty="0" smtClean="0"/>
              <a:t/>
            </a:r>
            <a:br>
              <a:rPr lang="ru-RU" dirty="0" smtClean="0"/>
            </a:br>
            <a:endParaRPr lang="ru-RU" dirty="0"/>
          </a:p>
        </p:txBody>
      </p:sp>
      <p:sp>
        <p:nvSpPr>
          <p:cNvPr id="3" name="Текст 2"/>
          <p:cNvSpPr>
            <a:spLocks noGrp="1"/>
          </p:cNvSpPr>
          <p:nvPr>
            <p:ph type="body" idx="1"/>
          </p:nvPr>
        </p:nvSpPr>
        <p:spPr>
          <a:xfrm>
            <a:off x="457200" y="1535112"/>
            <a:ext cx="4040188" cy="5037159"/>
          </a:xfrm>
        </p:spPr>
        <p:txBody>
          <a:bodyPr/>
          <a:lstStyle/>
          <a:p>
            <a:endParaRPr lang="ru-RU" dirty="0"/>
          </a:p>
        </p:txBody>
      </p:sp>
      <p:sp>
        <p:nvSpPr>
          <p:cNvPr id="5" name="Текст 4"/>
          <p:cNvSpPr>
            <a:spLocks noGrp="1"/>
          </p:cNvSpPr>
          <p:nvPr>
            <p:ph type="body" sz="quarter" idx="3"/>
          </p:nvPr>
        </p:nvSpPr>
        <p:spPr/>
        <p:txBody>
          <a:bodyPr/>
          <a:lstStyle/>
          <a:p>
            <a:endParaRPr lang="ru-RU"/>
          </a:p>
        </p:txBody>
      </p:sp>
      <p:sp>
        <p:nvSpPr>
          <p:cNvPr id="9" name="Содержимое 8"/>
          <p:cNvSpPr>
            <a:spLocks noGrp="1"/>
          </p:cNvSpPr>
          <p:nvPr>
            <p:ph sz="half" idx="2"/>
          </p:nvPr>
        </p:nvSpPr>
        <p:spPr>
          <a:xfrm>
            <a:off x="142844" y="857232"/>
            <a:ext cx="4354544" cy="5715040"/>
          </a:xfrm>
        </p:spPr>
        <p:txBody>
          <a:bodyPr/>
          <a:lstStyle/>
          <a:p>
            <a:pPr algn="just"/>
            <a:r>
              <a:rPr lang="ru-RU" sz="2100" b="1" dirty="0" smtClean="0"/>
              <a:t>"Восстанови предложение", "Составь предложение", "Вставь пропущенное слово", "Выбери форму слова", "Вставь предлог", "Вставь предлог (для отличников), "Вставь союз", "Закончи предложение" - предназначены для развития лексико-грамматической стороны речи. Они на разном материале тренируют детей в установлении смысловых и грамматических связей между словами в предложении.</a:t>
            </a:r>
          </a:p>
        </p:txBody>
      </p:sp>
      <p:pic>
        <p:nvPicPr>
          <p:cNvPr id="8" name="Содержимое 7"/>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572000" y="928670"/>
            <a:ext cx="4357718" cy="5643601"/>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accent2">
                    <a:lumMod val="75000"/>
                  </a:schemeClr>
                </a:solidFill>
              </a:rPr>
              <a:t>"Демосфен" </a:t>
            </a:r>
            <a:r>
              <a:rPr lang="ru-RU" dirty="0" smtClean="0"/>
              <a:t>- </a:t>
            </a:r>
            <a:r>
              <a:rPr lang="ru-RU" sz="3200" dirty="0" smtClean="0"/>
              <a:t>компьютерный комплекс упражнений для преодоления заикания.</a:t>
            </a:r>
            <a:endParaRPr lang="ru-RU" sz="3200" dirty="0"/>
          </a:p>
        </p:txBody>
      </p:sp>
      <p:sp>
        <p:nvSpPr>
          <p:cNvPr id="3" name="Текст 2"/>
          <p:cNvSpPr>
            <a:spLocks noGrp="1"/>
          </p:cNvSpPr>
          <p:nvPr>
            <p:ph type="body" idx="1"/>
          </p:nvPr>
        </p:nvSpPr>
        <p:spPr/>
        <p:txBody>
          <a:bodyPr/>
          <a:lstStyle/>
          <a:p>
            <a:endParaRPr lang="ru-RU" dirty="0"/>
          </a:p>
        </p:txBody>
      </p:sp>
      <p:sp>
        <p:nvSpPr>
          <p:cNvPr id="4" name="Содержимое 3"/>
          <p:cNvSpPr>
            <a:spLocks noGrp="1"/>
          </p:cNvSpPr>
          <p:nvPr>
            <p:ph sz="half" idx="2"/>
          </p:nvPr>
        </p:nvSpPr>
        <p:spPr>
          <a:xfrm>
            <a:off x="457200" y="1571612"/>
            <a:ext cx="4040188" cy="4554551"/>
          </a:xfrm>
        </p:spPr>
        <p:txBody>
          <a:bodyPr/>
          <a:lstStyle/>
          <a:p>
            <a:pPr algn="just"/>
            <a:r>
              <a:rPr lang="ru-RU" sz="2000" b="1" dirty="0" smtClean="0"/>
              <a:t>Разрабатывается с 2001 года авторским коллективом Научно-Исследовательского Центра "ЯМИР" при участии кафедры коммуникации </a:t>
            </a:r>
            <a:r>
              <a:rPr lang="ru-RU" sz="2000" b="1" dirty="0" err="1" smtClean="0"/>
              <a:t>Compass</a:t>
            </a:r>
            <a:r>
              <a:rPr lang="ru-RU" sz="2000" b="1" dirty="0" smtClean="0"/>
              <a:t> </a:t>
            </a:r>
            <a:r>
              <a:rPr lang="ru-RU" sz="2000" b="1" dirty="0" err="1" smtClean="0"/>
              <a:t>Center</a:t>
            </a:r>
            <a:r>
              <a:rPr lang="ru-RU" sz="2000" b="1" dirty="0" smtClean="0"/>
              <a:t> </a:t>
            </a:r>
            <a:r>
              <a:rPr lang="ru-RU" sz="2000" b="1" dirty="0" err="1" smtClean="0"/>
              <a:t>of</a:t>
            </a:r>
            <a:r>
              <a:rPr lang="ru-RU" sz="2000" b="1" dirty="0" smtClean="0"/>
              <a:t> </a:t>
            </a:r>
            <a:r>
              <a:rPr lang="ru-RU" sz="2000" b="1" dirty="0" err="1" smtClean="0"/>
              <a:t>City</a:t>
            </a:r>
            <a:r>
              <a:rPr lang="ru-RU" sz="2000" b="1" dirty="0" smtClean="0"/>
              <a:t> </a:t>
            </a:r>
            <a:r>
              <a:rPr lang="ru-RU" sz="2000" b="1" dirty="0" err="1" smtClean="0"/>
              <a:t>University</a:t>
            </a:r>
            <a:r>
              <a:rPr lang="ru-RU" sz="2000" b="1" dirty="0" smtClean="0"/>
              <a:t> </a:t>
            </a:r>
            <a:r>
              <a:rPr lang="ru-RU" sz="2000" b="1" dirty="0" err="1" smtClean="0"/>
              <a:t>London</a:t>
            </a:r>
            <a:r>
              <a:rPr lang="ru-RU" sz="2000" b="1" dirty="0" smtClean="0"/>
              <a:t>, НИИ Психиатрии и Московского Областного Научно-Исследовательского Клинического Института.</a:t>
            </a:r>
          </a:p>
          <a:p>
            <a:endParaRPr lang="ru-RU" dirty="0" smtClean="0"/>
          </a:p>
        </p:txBody>
      </p:sp>
      <p:sp>
        <p:nvSpPr>
          <p:cNvPr id="5" name="Текст 4"/>
          <p:cNvSpPr>
            <a:spLocks noGrp="1"/>
          </p:cNvSpPr>
          <p:nvPr>
            <p:ph type="body" sz="quarter" idx="3"/>
          </p:nvPr>
        </p:nvSpPr>
        <p:spPr/>
        <p:txBody>
          <a:bodyPr/>
          <a:lstStyle/>
          <a:p>
            <a:endParaRPr lang="ru-RU"/>
          </a:p>
        </p:txBody>
      </p:sp>
      <p:pic>
        <p:nvPicPr>
          <p:cNvPr id="7" name="Picture 2"/>
          <p:cNvPicPr>
            <a:picLocks noGrp="1" noChangeAspect="1" noChangeArrowheads="1"/>
          </p:cNvPicPr>
          <p:nvPr>
            <p:ph sz="quarter" idx="4"/>
          </p:nvPr>
        </p:nvPicPr>
        <p:blipFill>
          <a:blip r:embed="rId2"/>
          <a:srcRect/>
          <a:stretch>
            <a:fillRect/>
          </a:stretch>
        </p:blipFill>
        <p:spPr bwMode="auto">
          <a:xfrm>
            <a:off x="4645025" y="1571612"/>
            <a:ext cx="4356131"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457200" y="285729"/>
            <a:ext cx="8186766" cy="1143008"/>
          </a:xfrm>
        </p:spPr>
        <p:txBody>
          <a:bodyPr/>
          <a:lstStyle/>
          <a:p>
            <a:pPr algn="ctr"/>
            <a:r>
              <a:rPr lang="ru-RU" sz="4400" dirty="0" smtClean="0">
                <a:solidFill>
                  <a:schemeClr val="accent2">
                    <a:lumMod val="75000"/>
                  </a:schemeClr>
                </a:solidFill>
              </a:rPr>
              <a:t>Демосфен</a:t>
            </a:r>
            <a:r>
              <a:rPr lang="ru-RU" sz="4400" dirty="0" smtClean="0"/>
              <a:t> </a:t>
            </a:r>
            <a:r>
              <a:rPr lang="ru-RU" sz="2800" dirty="0" smtClean="0"/>
              <a:t>– тренинг  плавности речи:</a:t>
            </a:r>
          </a:p>
          <a:p>
            <a:endParaRPr lang="ru-RU" dirty="0"/>
          </a:p>
        </p:txBody>
      </p:sp>
      <p:sp>
        <p:nvSpPr>
          <p:cNvPr id="4" name="Содержимое 3"/>
          <p:cNvSpPr>
            <a:spLocks noGrp="1"/>
          </p:cNvSpPr>
          <p:nvPr>
            <p:ph sz="half" idx="2"/>
          </p:nvPr>
        </p:nvSpPr>
        <p:spPr>
          <a:xfrm>
            <a:off x="457200" y="1571612"/>
            <a:ext cx="4040188" cy="4554551"/>
          </a:xfrm>
        </p:spPr>
        <p:txBody>
          <a:bodyPr/>
          <a:lstStyle/>
          <a:p>
            <a:endParaRPr lang="ru-RU" dirty="0" smtClean="0"/>
          </a:p>
          <a:p>
            <a:pPr algn="just"/>
            <a:r>
              <a:rPr lang="ru-RU" sz="1800" b="1" dirty="0" smtClean="0"/>
              <a:t>В этой программе ребенок читает или повторяет за взрослым текст бегущей строки в микрофон компьютера. Бегущая строка находится в самом верхнем окошке пользовательского интерфейса. Текст в неё можно загрузить любой - при помощи кнопки "свой текст". Под этим окошком располагается более длинная бегущая строка - для того, чтобы пользователь мог видеть объём текста и правильно распределить своё дыхание.</a:t>
            </a:r>
            <a:endParaRPr lang="ru-RU" sz="1800" b="1" dirty="0"/>
          </a:p>
        </p:txBody>
      </p:sp>
      <p:sp>
        <p:nvSpPr>
          <p:cNvPr id="5" name="Текст 4"/>
          <p:cNvSpPr>
            <a:spLocks noGrp="1"/>
          </p:cNvSpPr>
          <p:nvPr>
            <p:ph type="body" sz="quarter" idx="3"/>
          </p:nvPr>
        </p:nvSpPr>
        <p:spPr/>
        <p:txBody>
          <a:bodyPr/>
          <a:lstStyle/>
          <a:p>
            <a:endParaRPr lang="ru-RU"/>
          </a:p>
        </p:txBody>
      </p:sp>
      <p:pic>
        <p:nvPicPr>
          <p:cNvPr id="1026" name="Picture 2"/>
          <p:cNvPicPr>
            <a:picLocks noGrp="1" noChangeAspect="1" noChangeArrowheads="1"/>
          </p:cNvPicPr>
          <p:nvPr>
            <p:ph sz="quarter" idx="4"/>
          </p:nvPr>
        </p:nvPicPr>
        <p:blipFill>
          <a:blip r:embed="rId2"/>
          <a:srcRect/>
          <a:stretch>
            <a:fillRect/>
          </a:stretch>
        </p:blipFill>
        <p:spPr bwMode="auto">
          <a:xfrm>
            <a:off x="4571999" y="1428736"/>
            <a:ext cx="4572001" cy="5429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Текст 2"/>
          <p:cNvSpPr>
            <a:spLocks noGrp="1"/>
          </p:cNvSpPr>
          <p:nvPr>
            <p:ph type="body" idx="1"/>
          </p:nvPr>
        </p:nvSpPr>
        <p:spPr>
          <a:xfrm>
            <a:off x="457200" y="285729"/>
            <a:ext cx="8186766" cy="1143008"/>
          </a:xfrm>
        </p:spPr>
        <p:txBody>
          <a:bodyPr/>
          <a:lstStyle/>
          <a:p>
            <a:pPr algn="ctr"/>
            <a:r>
              <a:rPr lang="ru-RU" sz="4400" dirty="0" smtClean="0">
                <a:solidFill>
                  <a:schemeClr val="accent2">
                    <a:lumMod val="75000"/>
                  </a:schemeClr>
                </a:solidFill>
              </a:rPr>
              <a:t>Демосфен</a:t>
            </a:r>
            <a:r>
              <a:rPr lang="ru-RU" sz="4400" dirty="0" smtClean="0"/>
              <a:t> </a:t>
            </a:r>
            <a:r>
              <a:rPr lang="ru-RU" sz="2800" dirty="0" smtClean="0"/>
              <a:t>– тренинг  плавности речи:</a:t>
            </a:r>
          </a:p>
          <a:p>
            <a:endParaRPr lang="ru-RU" dirty="0"/>
          </a:p>
        </p:txBody>
      </p:sp>
      <p:sp>
        <p:nvSpPr>
          <p:cNvPr id="4" name="Содержимое 3"/>
          <p:cNvSpPr>
            <a:spLocks noGrp="1"/>
          </p:cNvSpPr>
          <p:nvPr>
            <p:ph sz="half" idx="2"/>
          </p:nvPr>
        </p:nvSpPr>
        <p:spPr>
          <a:xfrm>
            <a:off x="457200" y="1214422"/>
            <a:ext cx="4040188" cy="4911741"/>
          </a:xfrm>
        </p:spPr>
        <p:txBody>
          <a:bodyPr/>
          <a:lstStyle/>
          <a:p>
            <a:r>
              <a:rPr lang="ru-RU" sz="1800" dirty="0" smtClean="0"/>
              <a:t>Добавлены уже  известные на весь мир 2 помощника: DAF и FAF эффекты:</a:t>
            </a:r>
          </a:p>
          <a:p>
            <a:endParaRPr lang="ru-RU" sz="1800" dirty="0" smtClean="0"/>
          </a:p>
          <a:p>
            <a:pPr algn="just">
              <a:buFont typeface="+mj-lt"/>
              <a:buAutoNum type="arabicPeriod"/>
            </a:pPr>
            <a:r>
              <a:rPr lang="ru-RU" sz="1800" b="1" dirty="0" smtClean="0">
                <a:solidFill>
                  <a:schemeClr val="accent2">
                    <a:lumMod val="75000"/>
                  </a:schemeClr>
                </a:solidFill>
              </a:rPr>
              <a:t>DAF-эффект (задержка акустической обратной связи)</a:t>
            </a:r>
          </a:p>
          <a:p>
            <a:pPr algn="just">
              <a:buFont typeface="+mj-lt"/>
              <a:buAutoNum type="arabicPeriod"/>
            </a:pPr>
            <a:r>
              <a:rPr lang="ru-RU" sz="1800" dirty="0" smtClean="0"/>
              <a:t>FAF – эффект  (</a:t>
            </a:r>
            <a:r>
              <a:rPr lang="ru-RU" sz="1800" dirty="0" err="1" smtClean="0"/>
              <a:t>frequency</a:t>
            </a:r>
            <a:r>
              <a:rPr lang="ru-RU" sz="1800" dirty="0" smtClean="0"/>
              <a:t> </a:t>
            </a:r>
            <a:r>
              <a:rPr lang="ru-RU" sz="1800" dirty="0" err="1" smtClean="0"/>
              <a:t>altered</a:t>
            </a:r>
            <a:r>
              <a:rPr lang="ru-RU" sz="1800" dirty="0" smtClean="0"/>
              <a:t> </a:t>
            </a:r>
            <a:r>
              <a:rPr lang="ru-RU" sz="1800" dirty="0" err="1" smtClean="0"/>
              <a:t>feedback</a:t>
            </a:r>
            <a:r>
              <a:rPr lang="ru-RU" sz="1800" dirty="0" smtClean="0"/>
              <a:t>), что в переводе с английского языка означает </a:t>
            </a:r>
            <a:r>
              <a:rPr lang="ru-RU" sz="1800" b="1" dirty="0" smtClean="0">
                <a:solidFill>
                  <a:schemeClr val="accent2">
                    <a:lumMod val="75000"/>
                  </a:schemeClr>
                </a:solidFill>
              </a:rPr>
              <a:t>биологическую обратную связь с изменением высоты (частотности) голоса</a:t>
            </a:r>
            <a:r>
              <a:rPr lang="ru-RU" sz="1800" dirty="0" smtClean="0"/>
              <a:t>. </a:t>
            </a:r>
          </a:p>
        </p:txBody>
      </p:sp>
      <p:sp>
        <p:nvSpPr>
          <p:cNvPr id="5" name="Текст 4"/>
          <p:cNvSpPr>
            <a:spLocks noGrp="1"/>
          </p:cNvSpPr>
          <p:nvPr>
            <p:ph type="body" sz="quarter" idx="3"/>
          </p:nvPr>
        </p:nvSpPr>
        <p:spPr/>
        <p:txBody>
          <a:bodyPr/>
          <a:lstStyle/>
          <a:p>
            <a:endParaRPr lang="ru-RU"/>
          </a:p>
        </p:txBody>
      </p:sp>
      <p:pic>
        <p:nvPicPr>
          <p:cNvPr id="1026" name="Picture 2"/>
          <p:cNvPicPr>
            <a:picLocks noGrp="1" noChangeAspect="1" noChangeArrowheads="1"/>
          </p:cNvPicPr>
          <p:nvPr>
            <p:ph sz="quarter" idx="4"/>
          </p:nvPr>
        </p:nvPicPr>
        <p:blipFill>
          <a:blip r:embed="rId2"/>
          <a:srcRect/>
          <a:stretch>
            <a:fillRect/>
          </a:stretch>
        </p:blipFill>
        <p:spPr bwMode="auto">
          <a:xfrm>
            <a:off x="4571999" y="1428736"/>
            <a:ext cx="4572001" cy="54292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6"/>
          </a:xfrm>
        </p:spPr>
        <p:txBody>
          <a:bodyPr/>
          <a:lstStyle/>
          <a:p>
            <a:pPr algn="ctr"/>
            <a:r>
              <a:rPr lang="ru-RU" dirty="0" err="1" smtClean="0">
                <a:solidFill>
                  <a:schemeClr val="accent2">
                    <a:lumMod val="75000"/>
                  </a:schemeClr>
                </a:solidFill>
                <a:latin typeface="Arial Black" pitchFamily="34" charset="0"/>
              </a:rPr>
              <a:t>Заикание.нет</a:t>
            </a:r>
            <a:endParaRPr lang="ru-RU" dirty="0">
              <a:solidFill>
                <a:schemeClr val="accent2">
                  <a:lumMod val="75000"/>
                </a:schemeClr>
              </a:solidFill>
              <a:latin typeface="Arial Black" pitchFamily="34" charset="0"/>
            </a:endParaRPr>
          </a:p>
        </p:txBody>
      </p:sp>
      <p:sp>
        <p:nvSpPr>
          <p:cNvPr id="3" name="Текст 2"/>
          <p:cNvSpPr>
            <a:spLocks noGrp="1"/>
          </p:cNvSpPr>
          <p:nvPr>
            <p:ph type="body" idx="1"/>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8" name="Содержимое 7"/>
          <p:cNvSpPr>
            <a:spLocks noGrp="1"/>
          </p:cNvSpPr>
          <p:nvPr>
            <p:ph sz="quarter" idx="4"/>
          </p:nvPr>
        </p:nvSpPr>
        <p:spPr>
          <a:xfrm>
            <a:off x="4071934" y="1000108"/>
            <a:ext cx="4929221" cy="5126055"/>
          </a:xfrm>
        </p:spPr>
        <p:txBody>
          <a:bodyPr/>
          <a:lstStyle/>
          <a:p>
            <a:pPr algn="just"/>
            <a:r>
              <a:rPr lang="ru-RU" sz="2000" b="1" dirty="0" smtClean="0">
                <a:solidFill>
                  <a:schemeClr val="accent2">
                    <a:lumMod val="75000"/>
                  </a:schemeClr>
                </a:solidFill>
              </a:rPr>
              <a:t>Маскирование обратной связи (MAF - </a:t>
            </a:r>
            <a:r>
              <a:rPr lang="ru-RU" sz="2000" b="1" dirty="0" err="1" smtClean="0">
                <a:solidFill>
                  <a:schemeClr val="accent2">
                    <a:lumMod val="75000"/>
                  </a:schemeClr>
                </a:solidFill>
              </a:rPr>
              <a:t>Masking</a:t>
            </a:r>
            <a:r>
              <a:rPr lang="ru-RU" sz="2000" b="1" dirty="0" smtClean="0">
                <a:solidFill>
                  <a:schemeClr val="accent2">
                    <a:lumMod val="75000"/>
                  </a:schemeClr>
                </a:solidFill>
              </a:rPr>
              <a:t> </a:t>
            </a:r>
            <a:r>
              <a:rPr lang="ru-RU" sz="2000" b="1" dirty="0" err="1" smtClean="0">
                <a:solidFill>
                  <a:schemeClr val="accent2">
                    <a:lumMod val="75000"/>
                  </a:schemeClr>
                </a:solidFill>
              </a:rPr>
              <a:t>auditory</a:t>
            </a:r>
            <a:r>
              <a:rPr lang="ru-RU" sz="2000" b="1" dirty="0" smtClean="0">
                <a:solidFill>
                  <a:schemeClr val="accent2">
                    <a:lumMod val="75000"/>
                  </a:schemeClr>
                </a:solidFill>
              </a:rPr>
              <a:t> </a:t>
            </a:r>
            <a:r>
              <a:rPr lang="ru-RU" sz="2000" b="1" dirty="0" err="1" smtClean="0">
                <a:solidFill>
                  <a:schemeClr val="accent2">
                    <a:lumMod val="75000"/>
                  </a:schemeClr>
                </a:solidFill>
              </a:rPr>
              <a:t>feedback</a:t>
            </a:r>
            <a:r>
              <a:rPr lang="ru-RU" sz="2000" b="1" dirty="0" smtClean="0">
                <a:solidFill>
                  <a:schemeClr val="accent2">
                    <a:lumMod val="75000"/>
                  </a:schemeClr>
                </a:solidFill>
              </a:rPr>
              <a:t>) "белым шумом"</a:t>
            </a:r>
            <a:r>
              <a:rPr lang="ru-RU" sz="2000" dirty="0" smtClean="0"/>
              <a:t> позволяет уменьшить заикание на величину от 35% при 85 дБ до 55% при 90 дБ (</a:t>
            </a:r>
            <a:r>
              <a:rPr lang="ru-RU" sz="2000" dirty="0" err="1" smtClean="0"/>
              <a:t>Kalinowski</a:t>
            </a:r>
            <a:r>
              <a:rPr lang="ru-RU" sz="2000" dirty="0" smtClean="0"/>
              <a:t>, 1993; </a:t>
            </a:r>
            <a:r>
              <a:rPr lang="ru-RU" sz="2000" dirty="0" err="1" smtClean="0"/>
              <a:t>Stager</a:t>
            </a:r>
            <a:r>
              <a:rPr lang="ru-RU" sz="2000" dirty="0" smtClean="0"/>
              <a:t>, 1997). Оказалось, что увеличение громкости шума позволяет улучшить плавность речи. Шум громкостью до  85-90 дБ не должен вызывать отрицательных последствий для слуха (</a:t>
            </a:r>
            <a:r>
              <a:rPr lang="ru-RU" sz="2000" dirty="0" err="1" smtClean="0"/>
              <a:t>Dewar</a:t>
            </a:r>
            <a:r>
              <a:rPr lang="ru-RU" sz="2000" dirty="0" smtClean="0"/>
              <a:t>, 1979). Согласно старой гипотезе, заикающиеся могут говорить плавно, когда они не слышат собственную речь. Эта гипотеза спорна, потому что у многих заикающихся блоки появляются еще до того, как они сами себя услышали.</a:t>
            </a:r>
            <a:endParaRPr lang="ru-RU" sz="2000" dirty="0"/>
          </a:p>
        </p:txBody>
      </p:sp>
      <p:pic>
        <p:nvPicPr>
          <p:cNvPr id="9" name="zaikanie_net.wmv">
            <a:hlinkClick r:id="" action="ppaction://media"/>
          </p:cNvPr>
          <p:cNvPicPr>
            <a:picLocks noGrp="1" noRot="1" noChangeAspect="1"/>
          </p:cNvPicPr>
          <p:nvPr>
            <p:ph sz="half" idx="2"/>
            <a:videoFile r:link="rId1"/>
          </p:nvPr>
        </p:nvPicPr>
        <p:blipFill>
          <a:blip r:embed="rId3"/>
          <a:stretch>
            <a:fillRect/>
          </a:stretch>
        </p:blipFill>
        <p:spPr>
          <a:xfrm>
            <a:off x="142844" y="2143116"/>
            <a:ext cx="4214842" cy="35719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demo2"/>
          <p:cNvPicPr>
            <a:picLocks noGrp="1" noChangeAspect="1" noChangeArrowheads="1"/>
          </p:cNvPicPr>
          <p:nvPr>
            <p:ph idx="4294967295"/>
          </p:nvPr>
        </p:nvPicPr>
        <p:blipFill>
          <a:blip r:embed="rId3"/>
          <a:srcRect/>
          <a:stretch>
            <a:fillRect/>
          </a:stretch>
        </p:blipFill>
        <p:spPr>
          <a:xfrm>
            <a:off x="684213" y="692150"/>
            <a:ext cx="2808287" cy="2106613"/>
          </a:xfrm>
          <a:noFill/>
        </p:spPr>
      </p:pic>
      <p:pic>
        <p:nvPicPr>
          <p:cNvPr id="6147" name="Picture 7" descr="demo3"/>
          <p:cNvPicPr>
            <a:picLocks noChangeAspect="1" noChangeArrowheads="1"/>
          </p:cNvPicPr>
          <p:nvPr/>
        </p:nvPicPr>
        <p:blipFill>
          <a:blip r:embed="rId4"/>
          <a:srcRect/>
          <a:stretch>
            <a:fillRect/>
          </a:stretch>
        </p:blipFill>
        <p:spPr bwMode="auto">
          <a:xfrm>
            <a:off x="755650" y="2997200"/>
            <a:ext cx="1295400" cy="971550"/>
          </a:xfrm>
          <a:prstGeom prst="rect">
            <a:avLst/>
          </a:prstGeom>
          <a:noFill/>
          <a:ln w="9525">
            <a:noFill/>
            <a:miter lim="800000"/>
            <a:headEnd/>
            <a:tailEnd/>
          </a:ln>
        </p:spPr>
      </p:pic>
      <p:pic>
        <p:nvPicPr>
          <p:cNvPr id="6148" name="Picture 8" descr="demo4"/>
          <p:cNvPicPr>
            <a:picLocks noChangeAspect="1" noChangeArrowheads="1"/>
          </p:cNvPicPr>
          <p:nvPr/>
        </p:nvPicPr>
        <p:blipFill>
          <a:blip r:embed="rId5"/>
          <a:srcRect/>
          <a:stretch>
            <a:fillRect/>
          </a:stretch>
        </p:blipFill>
        <p:spPr bwMode="auto">
          <a:xfrm>
            <a:off x="2195513" y="2997200"/>
            <a:ext cx="1296987" cy="973138"/>
          </a:xfrm>
          <a:prstGeom prst="rect">
            <a:avLst/>
          </a:prstGeom>
          <a:noFill/>
          <a:ln w="9525">
            <a:noFill/>
            <a:miter lim="800000"/>
            <a:headEnd/>
            <a:tailEnd/>
          </a:ln>
        </p:spPr>
      </p:pic>
      <p:sp>
        <p:nvSpPr>
          <p:cNvPr id="6149" name="Rectangle 9"/>
          <p:cNvSpPr>
            <a:spLocks noChangeArrowheads="1"/>
          </p:cNvSpPr>
          <p:nvPr/>
        </p:nvSpPr>
        <p:spPr bwMode="auto">
          <a:xfrm>
            <a:off x="755650" y="4149725"/>
            <a:ext cx="1008063" cy="366713"/>
          </a:xfrm>
          <a:prstGeom prst="rect">
            <a:avLst/>
          </a:prstGeom>
          <a:noFill/>
          <a:ln w="9525">
            <a:noFill/>
            <a:miter lim="800000"/>
            <a:headEnd/>
            <a:tailEnd/>
          </a:ln>
        </p:spPr>
        <p:txBody>
          <a:bodyPr wrap="none">
            <a:spAutoFit/>
          </a:bodyPr>
          <a:lstStyle/>
          <a:p>
            <a:r>
              <a:rPr lang="ru-RU"/>
              <a:t>рейтинг</a:t>
            </a:r>
          </a:p>
        </p:txBody>
      </p:sp>
      <p:pic>
        <p:nvPicPr>
          <p:cNvPr id="6150" name="Picture 10" descr="MCj04413620000[1]"/>
          <p:cNvPicPr>
            <a:picLocks noChangeAspect="1" noChangeArrowheads="1"/>
          </p:cNvPicPr>
          <p:nvPr/>
        </p:nvPicPr>
        <p:blipFill>
          <a:blip r:embed="rId6"/>
          <a:srcRect/>
          <a:stretch>
            <a:fillRect/>
          </a:stretch>
        </p:blipFill>
        <p:spPr bwMode="auto">
          <a:xfrm>
            <a:off x="1692275" y="4221163"/>
            <a:ext cx="358775" cy="358775"/>
          </a:xfrm>
          <a:prstGeom prst="rect">
            <a:avLst/>
          </a:prstGeom>
          <a:noFill/>
          <a:ln w="9525">
            <a:noFill/>
            <a:miter lim="800000"/>
            <a:headEnd/>
            <a:tailEnd/>
          </a:ln>
        </p:spPr>
      </p:pic>
      <p:pic>
        <p:nvPicPr>
          <p:cNvPr id="6151" name="Picture 11" descr="MCj04413620000[1]"/>
          <p:cNvPicPr>
            <a:picLocks noChangeAspect="1" noChangeArrowheads="1"/>
          </p:cNvPicPr>
          <p:nvPr/>
        </p:nvPicPr>
        <p:blipFill>
          <a:blip r:embed="rId6"/>
          <a:srcRect/>
          <a:stretch>
            <a:fillRect/>
          </a:stretch>
        </p:blipFill>
        <p:spPr bwMode="auto">
          <a:xfrm>
            <a:off x="2124075" y="4221163"/>
            <a:ext cx="358775" cy="358775"/>
          </a:xfrm>
          <a:prstGeom prst="rect">
            <a:avLst/>
          </a:prstGeom>
          <a:noFill/>
          <a:ln w="9525">
            <a:noFill/>
            <a:miter lim="800000"/>
            <a:headEnd/>
            <a:tailEnd/>
          </a:ln>
        </p:spPr>
      </p:pic>
      <p:pic>
        <p:nvPicPr>
          <p:cNvPr id="6152" name="Picture 12" descr="MCj04413620000[1]"/>
          <p:cNvPicPr>
            <a:picLocks noChangeAspect="1" noChangeArrowheads="1"/>
          </p:cNvPicPr>
          <p:nvPr/>
        </p:nvPicPr>
        <p:blipFill>
          <a:blip r:embed="rId6"/>
          <a:srcRect/>
          <a:stretch>
            <a:fillRect/>
          </a:stretch>
        </p:blipFill>
        <p:spPr bwMode="auto">
          <a:xfrm>
            <a:off x="2555875" y="4221163"/>
            <a:ext cx="358775" cy="358775"/>
          </a:xfrm>
          <a:prstGeom prst="rect">
            <a:avLst/>
          </a:prstGeom>
          <a:noFill/>
          <a:ln w="9525">
            <a:noFill/>
            <a:miter lim="800000"/>
            <a:headEnd/>
            <a:tailEnd/>
          </a:ln>
        </p:spPr>
      </p:pic>
      <p:pic>
        <p:nvPicPr>
          <p:cNvPr id="6153" name="Picture 13" descr="MCj04413620000[1]"/>
          <p:cNvPicPr>
            <a:picLocks noChangeAspect="1" noChangeArrowheads="1"/>
          </p:cNvPicPr>
          <p:nvPr/>
        </p:nvPicPr>
        <p:blipFill>
          <a:blip r:embed="rId6"/>
          <a:srcRect/>
          <a:stretch>
            <a:fillRect/>
          </a:stretch>
        </p:blipFill>
        <p:spPr bwMode="auto">
          <a:xfrm>
            <a:off x="2987675" y="4221163"/>
            <a:ext cx="358775" cy="358775"/>
          </a:xfrm>
          <a:prstGeom prst="rect">
            <a:avLst/>
          </a:prstGeom>
          <a:noFill/>
          <a:ln w="9525">
            <a:noFill/>
            <a:miter lim="800000"/>
            <a:headEnd/>
            <a:tailEnd/>
          </a:ln>
        </p:spPr>
      </p:pic>
      <p:sp>
        <p:nvSpPr>
          <p:cNvPr id="6154" name="Text Box 16"/>
          <p:cNvSpPr txBox="1">
            <a:spLocks noChangeArrowheads="1"/>
          </p:cNvSpPr>
          <p:nvPr/>
        </p:nvSpPr>
        <p:spPr bwMode="auto">
          <a:xfrm>
            <a:off x="3779838" y="1484313"/>
            <a:ext cx="4752975" cy="2923877"/>
          </a:xfrm>
          <a:prstGeom prst="rect">
            <a:avLst/>
          </a:prstGeom>
          <a:noFill/>
          <a:ln w="9525">
            <a:noFill/>
            <a:miter lim="800000"/>
            <a:headEnd/>
            <a:tailEnd/>
          </a:ln>
        </p:spPr>
        <p:txBody>
          <a:bodyPr>
            <a:spAutoFit/>
          </a:bodyPr>
          <a:lstStyle/>
          <a:p>
            <a:pPr>
              <a:buFontTx/>
              <a:buChar char="•"/>
            </a:pPr>
            <a:r>
              <a:rPr lang="ru-RU" dirty="0"/>
              <a:t>Задания в ней представлены в игровой, интерактивной форме;</a:t>
            </a:r>
          </a:p>
          <a:p>
            <a:pPr>
              <a:buFontTx/>
              <a:buChar char="•"/>
            </a:pPr>
            <a:r>
              <a:rPr lang="ru-RU" dirty="0"/>
              <a:t>В программе более 50 упражнений, собранных в четыре больших блока: ФОНЕМАТИКА, </a:t>
            </a:r>
            <a:r>
              <a:rPr lang="ru-RU" sz="2000" b="1" dirty="0">
                <a:solidFill>
                  <a:schemeClr val="accent2">
                    <a:lumMod val="75000"/>
                  </a:schemeClr>
                </a:solidFill>
              </a:rPr>
              <a:t>ПРОСОДИКА, </a:t>
            </a:r>
            <a:r>
              <a:rPr lang="ru-RU" dirty="0"/>
              <a:t>ЛЕКСИКА, ЗВУКОПРОИЗНОШЕНИЕ; </a:t>
            </a:r>
          </a:p>
          <a:p>
            <a:pPr>
              <a:buFontTx/>
              <a:buChar char="•"/>
            </a:pPr>
            <a:r>
              <a:rPr lang="ru-RU" dirty="0"/>
              <a:t>Для работы с блоком </a:t>
            </a:r>
            <a:r>
              <a:rPr lang="ru-RU" sz="2000" b="1" dirty="0">
                <a:solidFill>
                  <a:schemeClr val="accent2">
                    <a:lumMod val="75000"/>
                  </a:schemeClr>
                </a:solidFill>
              </a:rPr>
              <a:t>ПРОСОДИКА </a:t>
            </a:r>
            <a:r>
              <a:rPr lang="ru-RU" dirty="0"/>
              <a:t>потребуется обычный микрофон. Никаких других дополнительных устройств не требуется.</a:t>
            </a:r>
          </a:p>
        </p:txBody>
      </p:sp>
      <p:sp>
        <p:nvSpPr>
          <p:cNvPr id="6155" name="WordArt 17"/>
          <p:cNvSpPr>
            <a:spLocks noChangeArrowheads="1" noChangeShapeType="1" noTextEdit="1"/>
          </p:cNvSpPr>
          <p:nvPr/>
        </p:nvSpPr>
        <p:spPr bwMode="auto">
          <a:xfrm>
            <a:off x="4356100" y="476250"/>
            <a:ext cx="3311525" cy="644525"/>
          </a:xfrm>
          <a:prstGeom prst="rect">
            <a:avLst/>
          </a:prstGeom>
        </p:spPr>
        <p:txBody>
          <a:bodyPr wrap="none" fromWordArt="1">
            <a:prstTxWarp prst="textPlain">
              <a:avLst>
                <a:gd name="adj" fmla="val 50000"/>
              </a:avLst>
            </a:prstTxWarp>
          </a:bodyPr>
          <a:lstStyle/>
          <a:p>
            <a:pPr algn="ctr"/>
            <a:r>
              <a:rPr lang="ru-RU" sz="3600" kern="10">
                <a:ln w="19050">
                  <a:solidFill>
                    <a:srgbClr val="99CCFF"/>
                  </a:solidFill>
                  <a:round/>
                  <a:headEnd/>
                  <a:tailEnd/>
                </a:ln>
                <a:solidFill>
                  <a:srgbClr val="0066CC"/>
                </a:solidFill>
                <a:effectLst>
                  <a:outerShdw dist="35921" dir="2700000" algn="ctr" rotWithShape="0">
                    <a:srgbClr val="990000"/>
                  </a:outerShdw>
                </a:effectLst>
                <a:latin typeface="Impact"/>
              </a:rPr>
              <a:t>Игры для Тигры</a:t>
            </a:r>
          </a:p>
        </p:txBody>
      </p:sp>
      <p:graphicFrame>
        <p:nvGraphicFramePr>
          <p:cNvPr id="9234" name="Group 18"/>
          <p:cNvGraphicFramePr>
            <a:graphicFrameLocks noGrp="1"/>
          </p:cNvGraphicFramePr>
          <p:nvPr/>
        </p:nvGraphicFramePr>
        <p:xfrm>
          <a:off x="1619250" y="4868863"/>
          <a:ext cx="6384925" cy="1753870"/>
        </p:xfrm>
        <a:graphic>
          <a:graphicData uri="http://schemas.openxmlformats.org/drawingml/2006/table">
            <a:tbl>
              <a:tblPr/>
              <a:tblGrid>
                <a:gridCol w="912813"/>
                <a:gridCol w="911225"/>
                <a:gridCol w="912812"/>
                <a:gridCol w="911225"/>
                <a:gridCol w="912813"/>
                <a:gridCol w="911225"/>
                <a:gridCol w="912812"/>
              </a:tblGrid>
              <a:tr h="1152525">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dirty="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dirty="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dirty="0" smtClean="0">
                          <a:ln>
                            <a:noFill/>
                          </a:ln>
                          <a:solidFill>
                            <a:srgbClr val="3333FF"/>
                          </a:solidFill>
                          <a:effectLst/>
                          <a:latin typeface="Arial" charset="0"/>
                        </a:rPr>
                        <a:t>Анимация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Звук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Возможность использования в логопед. группе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Разно-образие заданий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Коли-чество разделов, использу-емых в работе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rgbClr val="3333FF"/>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0" i="0" u="none" strike="noStrike" cap="none" normalizeH="0" baseline="0" smtClean="0">
                          <a:ln>
                            <a:noFill/>
                          </a:ln>
                          <a:solidFill>
                            <a:srgbClr val="3333FF"/>
                          </a:solidFill>
                          <a:effectLst/>
                          <a:latin typeface="Arial" charset="0"/>
                        </a:rPr>
                        <a:t>Соответ-ствие цены и качества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1200" b="0" i="0" u="none" strike="noStrike" cap="none" normalizeH="0" baseline="0" smtClean="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200" b="1" i="0" u="none" strike="noStrike" cap="none" normalizeH="0" baseline="0" smtClean="0">
                          <a:ln>
                            <a:noFill/>
                          </a:ln>
                          <a:solidFill>
                            <a:schemeClr val="accent2"/>
                          </a:solidFill>
                          <a:effectLst/>
                          <a:latin typeface="Arial" charset="0"/>
                        </a:rPr>
                        <a:t>Средний балл</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rgbClr val="3333FF"/>
                          </a:solidFill>
                          <a:effectLst/>
                          <a:latin typeface="Arial" charset="0"/>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rgbClr val="3333FF"/>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rgbClr val="3333FF"/>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rgbClr val="3333FF"/>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1800" b="1" i="0" u="none" strike="noStrike" cap="none" normalizeH="0" baseline="0" dirty="0" smtClean="0">
                          <a:ln>
                            <a:noFill/>
                          </a:ln>
                          <a:solidFill>
                            <a:srgbClr val="3333FF"/>
                          </a:solidFill>
                          <a:effectLst/>
                          <a:latin typeface="Arial" charset="0"/>
                        </a:rPr>
                        <a:t>3 из 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rgbClr val="3333FF"/>
                          </a:solidFill>
                          <a:effectLst/>
                          <a:latin typeface="Arial"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sz="2400" b="1" i="0" u="none" strike="noStrike" cap="none" normalizeH="0" baseline="0" dirty="0" smtClean="0">
                          <a:ln>
                            <a:noFill/>
                          </a:ln>
                          <a:solidFill>
                            <a:schemeClr val="accent2"/>
                          </a:solidFill>
                          <a:effectLst/>
                          <a:latin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60" name="Rectangle 44"/>
          <p:cNvSpPr>
            <a:spLocks noChangeArrowheads="1"/>
          </p:cNvSpPr>
          <p:nvPr/>
        </p:nvSpPr>
        <p:spPr bwMode="auto">
          <a:xfrm>
            <a:off x="250825" y="4941888"/>
            <a:ext cx="1008063" cy="1439862"/>
          </a:xfrm>
          <a:prstGeom prst="rect">
            <a:avLst/>
          </a:prstGeom>
          <a:solidFill>
            <a:schemeClr val="folHlink"/>
          </a:solidFill>
          <a:ln w="9525">
            <a:solidFill>
              <a:schemeClr val="tx1"/>
            </a:solidFill>
            <a:miter lim="800000"/>
            <a:headEnd/>
            <a:tailEnd/>
          </a:ln>
        </p:spPr>
        <p:txBody>
          <a:bodyPr wrap="none" anchor="ctr"/>
          <a:lstStyle/>
          <a:p>
            <a:pPr algn="ctr"/>
            <a:r>
              <a:rPr lang="ru-RU">
                <a:solidFill>
                  <a:schemeClr val="bg1"/>
                </a:solidFill>
              </a:rPr>
              <a:t>ЦЕНА</a:t>
            </a:r>
          </a:p>
          <a:p>
            <a:pPr algn="ctr"/>
            <a:r>
              <a:rPr lang="ru-RU" sz="1400">
                <a:solidFill>
                  <a:schemeClr val="bg1"/>
                </a:solidFill>
              </a:rPr>
              <a:t>в пределах</a:t>
            </a:r>
          </a:p>
          <a:p>
            <a:pPr algn="ctr"/>
            <a:r>
              <a:rPr lang="ru-RU" sz="1600" b="1">
                <a:solidFill>
                  <a:schemeClr val="accent2"/>
                </a:solidFill>
              </a:rPr>
              <a:t>2</a:t>
            </a:r>
            <a:r>
              <a:rPr lang="en-US" sz="1600" b="1">
                <a:solidFill>
                  <a:schemeClr val="accent2"/>
                </a:solidFill>
              </a:rPr>
              <a:t> </a:t>
            </a:r>
            <a:r>
              <a:rPr lang="ru-RU" sz="1600" b="1">
                <a:solidFill>
                  <a:schemeClr val="accent2"/>
                </a:solidFill>
              </a:rPr>
              <a:t>тыс.</a:t>
            </a:r>
            <a:endParaRPr lang="en-US" sz="1600" b="1">
              <a:solidFill>
                <a:schemeClr val="accent2"/>
              </a:solidFill>
            </a:endParaRPr>
          </a:p>
          <a:p>
            <a:pPr algn="ctr"/>
            <a:r>
              <a:rPr lang="ru-RU" sz="1600" b="1">
                <a:solidFill>
                  <a:schemeClr val="accent2"/>
                </a:solidFill>
              </a:rPr>
              <a:t>руб.</a:t>
            </a:r>
          </a:p>
        </p:txBody>
      </p:sp>
      <p:pic>
        <p:nvPicPr>
          <p:cNvPr id="6183" name="Picture 13" descr="MCj04413620000[1]"/>
          <p:cNvPicPr>
            <a:picLocks noChangeAspect="1" noChangeArrowheads="1"/>
          </p:cNvPicPr>
          <p:nvPr/>
        </p:nvPicPr>
        <p:blipFill>
          <a:blip r:embed="rId6"/>
          <a:srcRect/>
          <a:stretch>
            <a:fillRect/>
          </a:stretch>
        </p:blipFill>
        <p:spPr bwMode="auto">
          <a:xfrm>
            <a:off x="3419475" y="4221163"/>
            <a:ext cx="358775" cy="358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260"/>
                                        </p:tgtEl>
                                        <p:attrNameLst>
                                          <p:attrName>style.visibility</p:attrName>
                                        </p:attrNameLst>
                                      </p:cBhvr>
                                      <p:to>
                                        <p:strVal val="visible"/>
                                      </p:to>
                                    </p:set>
                                    <p:animEffect transition="in" filter="checkerboard(across)">
                                      <p:cBhvr>
                                        <p:cTn id="7" dur="500"/>
                                        <p:tgtEl>
                                          <p:spTgt spid="9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ке"/>
          <p:cNvPicPr>
            <a:picLocks noChangeAspect="1" noChangeArrowheads="1"/>
          </p:cNvPicPr>
          <p:nvPr/>
        </p:nvPicPr>
        <p:blipFill>
          <a:blip r:embed="rId3"/>
          <a:srcRect/>
          <a:stretch>
            <a:fillRect/>
          </a:stretch>
        </p:blipFill>
        <p:spPr bwMode="auto">
          <a:xfrm>
            <a:off x="395288" y="0"/>
            <a:ext cx="8459787" cy="6858000"/>
          </a:xfrm>
          <a:prstGeom prst="rect">
            <a:avLst/>
          </a:prstGeom>
          <a:noFill/>
          <a:ln w="9525">
            <a:noFill/>
            <a:miter lim="800000"/>
            <a:headEnd/>
            <a:tailEnd/>
          </a:ln>
        </p:spPr>
      </p:pic>
      <p:sp>
        <p:nvSpPr>
          <p:cNvPr id="16387" name="WordArt 5"/>
          <p:cNvSpPr>
            <a:spLocks noChangeArrowheads="1" noChangeShapeType="1" noTextEdit="1"/>
          </p:cNvSpPr>
          <p:nvPr/>
        </p:nvSpPr>
        <p:spPr bwMode="auto">
          <a:xfrm>
            <a:off x="1979613" y="2276475"/>
            <a:ext cx="5616575" cy="1800225"/>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a:cs typeface="Arial"/>
              </a:rPr>
              <a:t>Спасибо за внимание!</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14400" y="277813"/>
            <a:ext cx="7772400" cy="793733"/>
          </a:xfrm>
        </p:spPr>
        <p:txBody>
          <a:bodyPr/>
          <a:lstStyle/>
          <a:p>
            <a:pPr algn="ctr"/>
            <a:r>
              <a:rPr lang="ru-RU" sz="2400" b="1" dirty="0">
                <a:solidFill>
                  <a:schemeClr val="accent2">
                    <a:lumMod val="75000"/>
                  </a:schemeClr>
                </a:solidFill>
                <a:latin typeface="Arial Black" pitchFamily="34" charset="0"/>
              </a:rPr>
              <a:t>ПРОГРАММНО-АППАРАТНЫЙ КОМПЛЕКС</a:t>
            </a:r>
            <a:br>
              <a:rPr lang="ru-RU" sz="2400" b="1" dirty="0">
                <a:solidFill>
                  <a:schemeClr val="accent2">
                    <a:lumMod val="75000"/>
                  </a:schemeClr>
                </a:solidFill>
                <a:latin typeface="Arial Black" pitchFamily="34" charset="0"/>
              </a:rPr>
            </a:br>
            <a:r>
              <a:rPr lang="ru-RU" sz="2400" b="1" dirty="0">
                <a:solidFill>
                  <a:schemeClr val="accent2">
                    <a:lumMod val="75000"/>
                  </a:schemeClr>
                </a:solidFill>
                <a:latin typeface="Arial Black" pitchFamily="34" charset="0"/>
              </a:rPr>
              <a:t>ВИДИМАЯ РЕЧЬ </a:t>
            </a:r>
            <a:r>
              <a:rPr lang="en-US" sz="2400" b="1" dirty="0">
                <a:solidFill>
                  <a:schemeClr val="accent2">
                    <a:lumMod val="75000"/>
                  </a:schemeClr>
                </a:solidFill>
                <a:latin typeface="Arial Black" pitchFamily="34" charset="0"/>
              </a:rPr>
              <a:t>III</a:t>
            </a:r>
            <a:r>
              <a:rPr lang="ru-RU" sz="2400" b="1" dirty="0">
                <a:solidFill>
                  <a:srgbClr val="FF0000"/>
                </a:solidFill>
              </a:rPr>
              <a:t/>
            </a:r>
            <a:br>
              <a:rPr lang="ru-RU" sz="2400" b="1" dirty="0">
                <a:solidFill>
                  <a:srgbClr val="FF0000"/>
                </a:solidFill>
              </a:rPr>
            </a:br>
            <a:endParaRPr lang="ru-RU" sz="2400" b="1" dirty="0">
              <a:solidFill>
                <a:srgbClr val="FF0000"/>
              </a:solidFill>
            </a:endParaRPr>
          </a:p>
        </p:txBody>
      </p:sp>
      <p:sp>
        <p:nvSpPr>
          <p:cNvPr id="10243" name="Rectangle 3"/>
          <p:cNvSpPr>
            <a:spLocks noGrp="1" noChangeArrowheads="1"/>
          </p:cNvSpPr>
          <p:nvPr>
            <p:ph type="body" idx="1"/>
          </p:nvPr>
        </p:nvSpPr>
        <p:spPr>
          <a:xfrm>
            <a:off x="539750" y="642918"/>
            <a:ext cx="8229600" cy="4740295"/>
          </a:xfrm>
        </p:spPr>
        <p:txBody>
          <a:bodyPr/>
          <a:lstStyle/>
          <a:p>
            <a:pPr algn="just">
              <a:lnSpc>
                <a:spcPct val="90000"/>
              </a:lnSpc>
              <a:buFontTx/>
              <a:buNone/>
            </a:pPr>
            <a:r>
              <a:rPr lang="ru-RU" sz="2400" dirty="0"/>
              <a:t>  </a:t>
            </a:r>
            <a:endParaRPr lang="en-US" sz="2400" dirty="0" smtClean="0"/>
          </a:p>
          <a:p>
            <a:pPr algn="just">
              <a:lnSpc>
                <a:spcPct val="90000"/>
              </a:lnSpc>
              <a:buFontTx/>
              <a:buNone/>
            </a:pPr>
            <a:r>
              <a:rPr lang="en-US" sz="2400" dirty="0" smtClean="0"/>
              <a:t>  </a:t>
            </a:r>
            <a:r>
              <a:rPr lang="ru-RU" sz="2400" dirty="0" smtClean="0"/>
              <a:t> </a:t>
            </a:r>
            <a:r>
              <a:rPr lang="en-US" sz="2400" dirty="0" smtClean="0"/>
              <a:t> </a:t>
            </a:r>
            <a:r>
              <a:rPr lang="ru-RU" sz="2400" dirty="0" smtClean="0"/>
              <a:t>является </a:t>
            </a:r>
            <a:r>
              <a:rPr lang="ru-RU" sz="2400" dirty="0"/>
              <a:t>разработкой корпорации </a:t>
            </a:r>
            <a:r>
              <a:rPr lang="en-US" sz="2400" dirty="0"/>
              <a:t>IBM</a:t>
            </a:r>
            <a:r>
              <a:rPr lang="ru-RU" sz="2400" dirty="0"/>
              <a:t> </a:t>
            </a:r>
            <a:endParaRPr lang="en-US" sz="2400" dirty="0"/>
          </a:p>
          <a:p>
            <a:pPr algn="just">
              <a:lnSpc>
                <a:spcPct val="90000"/>
              </a:lnSpc>
              <a:buFontTx/>
              <a:buNone/>
            </a:pPr>
            <a:r>
              <a:rPr lang="en-US" sz="2400" dirty="0"/>
              <a:t>   </a:t>
            </a:r>
            <a:r>
              <a:rPr lang="en-US" sz="2400" dirty="0" smtClean="0"/>
              <a:t> </a:t>
            </a:r>
            <a:r>
              <a:rPr lang="ru-RU" sz="2400" dirty="0" smtClean="0"/>
              <a:t>и</a:t>
            </a:r>
            <a:r>
              <a:rPr lang="en-US" sz="2400" dirty="0" smtClean="0"/>
              <a:t> </a:t>
            </a:r>
            <a:r>
              <a:rPr lang="ru-RU" sz="2400" dirty="0" smtClean="0"/>
              <a:t> </a:t>
            </a:r>
            <a:r>
              <a:rPr lang="ru-RU" sz="2400" dirty="0"/>
              <a:t>является на сегодняшний день</a:t>
            </a:r>
            <a:r>
              <a:rPr lang="en-US" sz="2400" dirty="0"/>
              <a:t> </a:t>
            </a:r>
            <a:r>
              <a:rPr lang="ru-RU" sz="2400" b="1" dirty="0">
                <a:solidFill>
                  <a:schemeClr val="accent2">
                    <a:lumMod val="75000"/>
                  </a:schemeClr>
                </a:solidFill>
              </a:rPr>
              <a:t>лучшей </a:t>
            </a:r>
            <a:r>
              <a:rPr lang="en-US" sz="2400" b="1" dirty="0">
                <a:solidFill>
                  <a:schemeClr val="accent2">
                    <a:lumMod val="75000"/>
                  </a:schemeClr>
                </a:solidFill>
              </a:rPr>
              <a:t> </a:t>
            </a:r>
            <a:r>
              <a:rPr lang="ru-RU" sz="2400" b="1" dirty="0">
                <a:solidFill>
                  <a:schemeClr val="accent2">
                    <a:lumMod val="75000"/>
                  </a:schemeClr>
                </a:solidFill>
              </a:rPr>
              <a:t>программой </a:t>
            </a:r>
            <a:r>
              <a:rPr lang="en-US" sz="2400" b="1" dirty="0">
                <a:solidFill>
                  <a:schemeClr val="accent2">
                    <a:lumMod val="75000"/>
                  </a:schemeClr>
                </a:solidFill>
              </a:rPr>
              <a:t>  </a:t>
            </a:r>
            <a:r>
              <a:rPr lang="ru-RU" sz="2400" b="1" dirty="0">
                <a:solidFill>
                  <a:schemeClr val="accent2">
                    <a:lumMod val="75000"/>
                  </a:schemeClr>
                </a:solidFill>
              </a:rPr>
              <a:t>для визуализации голосовых и </a:t>
            </a:r>
            <a:r>
              <a:rPr lang="ru-RU" sz="2400" b="1" dirty="0" err="1">
                <a:solidFill>
                  <a:schemeClr val="accent2">
                    <a:lumMod val="75000"/>
                  </a:schemeClr>
                </a:solidFill>
              </a:rPr>
              <a:t>общеречевых</a:t>
            </a:r>
            <a:r>
              <a:rPr lang="ru-RU" sz="2400" b="1" dirty="0">
                <a:solidFill>
                  <a:schemeClr val="accent2">
                    <a:lumMod val="75000"/>
                  </a:schemeClr>
                </a:solidFill>
              </a:rPr>
              <a:t> функций </a:t>
            </a:r>
            <a:r>
              <a:rPr lang="en-US" sz="2400" dirty="0"/>
              <a:t> </a:t>
            </a:r>
            <a:r>
              <a:rPr lang="ru-RU" sz="2400" dirty="0"/>
              <a:t>в</a:t>
            </a:r>
            <a:r>
              <a:rPr lang="en-US" sz="2400" dirty="0"/>
              <a:t> </a:t>
            </a:r>
            <a:r>
              <a:rPr lang="ru-RU" sz="2400" dirty="0"/>
              <a:t> логопедической</a:t>
            </a:r>
            <a:r>
              <a:rPr lang="en-US" sz="2400" dirty="0"/>
              <a:t> </a:t>
            </a:r>
            <a:r>
              <a:rPr lang="ru-RU" sz="2400" dirty="0"/>
              <a:t> практике. </a:t>
            </a:r>
          </a:p>
          <a:p>
            <a:pPr algn="just">
              <a:lnSpc>
                <a:spcPct val="90000"/>
              </a:lnSpc>
              <a:buFontTx/>
              <a:buNone/>
            </a:pPr>
            <a:r>
              <a:rPr lang="ru-RU" sz="2400" dirty="0"/>
              <a:t>   </a:t>
            </a:r>
            <a:r>
              <a:rPr lang="en-US" sz="2400" dirty="0" smtClean="0"/>
              <a:t>  </a:t>
            </a:r>
            <a:r>
              <a:rPr lang="ru-RU" sz="2400" dirty="0" smtClean="0"/>
              <a:t>Предназначен для коррекционно-развивающей работы с детьми, имеющими нарушения звукопроизношения, голосообразования, слуха, нарушения сенсомоторных функций речи.</a:t>
            </a:r>
            <a:endParaRPr lang="ru-RU" sz="2400" dirty="0"/>
          </a:p>
          <a:p>
            <a:pPr algn="just">
              <a:lnSpc>
                <a:spcPct val="90000"/>
              </a:lnSpc>
              <a:buFontTx/>
              <a:buNone/>
            </a:pPr>
            <a:r>
              <a:rPr lang="ru-RU" sz="2400" dirty="0"/>
              <a:t>   </a:t>
            </a:r>
            <a:r>
              <a:rPr lang="en-US" sz="2400" dirty="0"/>
              <a:t>  </a:t>
            </a:r>
            <a:r>
              <a:rPr lang="ru-RU" sz="2400" dirty="0"/>
              <a:t>14 модулей программы позволяют организовать множество разнообразных упражнений </a:t>
            </a:r>
            <a:r>
              <a:rPr lang="ru-RU" sz="2400" dirty="0" err="1"/>
              <a:t>речеразвивающей</a:t>
            </a:r>
            <a:r>
              <a:rPr lang="ru-RU" sz="2400" dirty="0"/>
              <a:t> направленности</a:t>
            </a:r>
            <a:r>
              <a:rPr lang="en-US" sz="2400" dirty="0"/>
              <a:t> c </a:t>
            </a:r>
            <a:r>
              <a:rPr lang="ru-RU" sz="2400" dirty="0"/>
              <a:t>визуальным контролем.</a:t>
            </a:r>
          </a:p>
          <a:p>
            <a:pPr>
              <a:lnSpc>
                <a:spcPct val="90000"/>
              </a:lnSpc>
              <a:buFontTx/>
              <a:buNone/>
            </a:pPr>
            <a:endParaRPr lang="ru-RU" sz="2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243"/>
                                        </p:tgtEl>
                                        <p:attrNameLst>
                                          <p:attrName>style.visibility</p:attrName>
                                        </p:attrNameLst>
                                      </p:cBhvr>
                                      <p:to>
                                        <p:strVal val="visible"/>
                                      </p:to>
                                    </p:set>
                                    <p:animEffect transition="in" filter="fade">
                                      <p:cBhvr>
                                        <p:cTn id="11" dur="1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0"/>
            <a:ext cx="8229600" cy="473075"/>
          </a:xfrm>
        </p:spPr>
        <p:txBody>
          <a:bodyPr/>
          <a:lstStyle/>
          <a:p>
            <a:r>
              <a:rPr lang="ru-RU" sz="4000" b="1" i="1"/>
              <a:t>Модуль </a:t>
            </a:r>
            <a:r>
              <a:rPr lang="ru-RU" sz="4000" b="1" i="1">
                <a:solidFill>
                  <a:srgbClr val="FF0000"/>
                </a:solidFill>
              </a:rPr>
              <a:t>“Наличие звука”</a:t>
            </a:r>
            <a:r>
              <a:rPr lang="ru-RU" sz="4000"/>
              <a:t> </a:t>
            </a:r>
          </a:p>
        </p:txBody>
      </p:sp>
      <p:sp>
        <p:nvSpPr>
          <p:cNvPr id="12291" name="Rectangle 3"/>
          <p:cNvSpPr>
            <a:spLocks noGrp="1" noChangeArrowheads="1"/>
          </p:cNvSpPr>
          <p:nvPr>
            <p:ph type="body" sz="half" idx="1"/>
          </p:nvPr>
        </p:nvSpPr>
        <p:spPr>
          <a:xfrm>
            <a:off x="179388" y="620713"/>
            <a:ext cx="4895850" cy="4451361"/>
          </a:xfrm>
        </p:spPr>
        <p:txBody>
          <a:bodyPr/>
          <a:lstStyle/>
          <a:p>
            <a:pPr algn="just">
              <a:lnSpc>
                <a:spcPct val="80000"/>
              </a:lnSpc>
            </a:pPr>
            <a:endParaRPr lang="en-US" sz="2000" b="1" dirty="0" smtClean="0"/>
          </a:p>
          <a:p>
            <a:pPr algn="just">
              <a:lnSpc>
                <a:spcPct val="80000"/>
              </a:lnSpc>
            </a:pPr>
            <a:endParaRPr lang="en-US" sz="2000" b="1" dirty="0" smtClean="0"/>
          </a:p>
          <a:p>
            <a:pPr algn="just">
              <a:lnSpc>
                <a:spcPct val="80000"/>
              </a:lnSpc>
            </a:pPr>
            <a:r>
              <a:rPr lang="ru-RU" sz="2000" b="1" dirty="0" smtClean="0"/>
              <a:t>- </a:t>
            </a:r>
            <a:r>
              <a:rPr lang="ru-RU" sz="2000" b="1" dirty="0"/>
              <a:t>обеспечивает первоначальное знакомство пациента </a:t>
            </a:r>
            <a:r>
              <a:rPr lang="ru-RU" sz="2000" b="1" dirty="0" err="1"/>
              <a:t>c</a:t>
            </a:r>
            <a:r>
              <a:rPr lang="ru-RU" sz="2000" b="1" dirty="0"/>
              <a:t> принципами работы программы, а так же позволяет </a:t>
            </a:r>
            <a:r>
              <a:rPr lang="ru-RU" sz="2400" b="1" dirty="0">
                <a:solidFill>
                  <a:schemeClr val="accent2">
                    <a:lumMod val="75000"/>
                  </a:schemeClr>
                </a:solidFill>
              </a:rPr>
              <a:t>измерить длительность речевого выдоха в секундах.</a:t>
            </a:r>
            <a:r>
              <a:rPr lang="ru-RU" sz="2000" b="1" dirty="0"/>
              <a:t> Анимационная картинка меняется при любой речевой активности в микрофон. Заставка с изображением собаки оживает при речевом выдохе, длительность которого контролируется и фиксируется визуально в виде забавной анимации.</a:t>
            </a:r>
          </a:p>
        </p:txBody>
      </p:sp>
      <p:pic>
        <p:nvPicPr>
          <p:cNvPr id="12300" name="Picture 12" descr="Alien"/>
          <p:cNvPicPr>
            <a:picLocks noGrp="1" noChangeAspect="1" noChangeArrowheads="1"/>
          </p:cNvPicPr>
          <p:nvPr>
            <p:ph sz="quarter" idx="2"/>
          </p:nvPr>
        </p:nvPicPr>
        <p:blipFill>
          <a:blip r:embed="rId2"/>
          <a:srcRect/>
          <a:stretch>
            <a:fillRect/>
          </a:stretch>
        </p:blipFill>
        <p:spPr>
          <a:xfrm>
            <a:off x="5572132" y="692150"/>
            <a:ext cx="3214709" cy="1981200"/>
          </a:xfrm>
          <a:noFill/>
          <a:ln/>
        </p:spPr>
      </p:pic>
      <p:pic>
        <p:nvPicPr>
          <p:cNvPr id="12302" name="Picture 14" descr="Dog"/>
          <p:cNvPicPr>
            <a:picLocks noGrp="1" noChangeAspect="1" noChangeArrowheads="1"/>
          </p:cNvPicPr>
          <p:nvPr>
            <p:ph sz="quarter" idx="3"/>
          </p:nvPr>
        </p:nvPicPr>
        <p:blipFill>
          <a:blip r:embed="rId3"/>
          <a:srcRect/>
          <a:stretch>
            <a:fillRect/>
          </a:stretch>
        </p:blipFill>
        <p:spPr>
          <a:xfrm>
            <a:off x="5572132" y="2781300"/>
            <a:ext cx="3214709" cy="1981200"/>
          </a:xfrm>
          <a:noFill/>
          <a:ln/>
        </p:spPr>
      </p:pic>
      <p:pic>
        <p:nvPicPr>
          <p:cNvPr id="12304" name="Picture 16" descr="flamingo"/>
          <p:cNvPicPr>
            <a:picLocks noChangeAspect="1" noChangeArrowheads="1"/>
          </p:cNvPicPr>
          <p:nvPr/>
        </p:nvPicPr>
        <p:blipFill>
          <a:blip r:embed="rId4"/>
          <a:srcRect/>
          <a:stretch>
            <a:fillRect/>
          </a:stretch>
        </p:blipFill>
        <p:spPr bwMode="auto">
          <a:xfrm>
            <a:off x="2214546" y="5000636"/>
            <a:ext cx="3286148" cy="1857364"/>
          </a:xfrm>
          <a:prstGeom prst="rect">
            <a:avLst/>
          </a:prstGeom>
          <a:noFill/>
        </p:spPr>
      </p:pic>
      <p:pic>
        <p:nvPicPr>
          <p:cNvPr id="12305" name="Picture 17" descr="Kaleido"/>
          <p:cNvPicPr>
            <a:picLocks noChangeAspect="1" noChangeArrowheads="1"/>
          </p:cNvPicPr>
          <p:nvPr/>
        </p:nvPicPr>
        <p:blipFill>
          <a:blip r:embed="rId5"/>
          <a:srcRect/>
          <a:stretch>
            <a:fillRect/>
          </a:stretch>
        </p:blipFill>
        <p:spPr bwMode="auto">
          <a:xfrm>
            <a:off x="5572132" y="5032385"/>
            <a:ext cx="3214710" cy="1825615"/>
          </a:xfrm>
          <a:prstGeom prst="rect">
            <a:avLst/>
          </a:prstGeom>
          <a:noFill/>
        </p:spPr>
      </p:pic>
      <p:sp>
        <p:nvSpPr>
          <p:cNvPr id="25600" name="Rectangle 0">
            <a:hlinkHover r:id="" action="ppaction://hlinkshowjump?jump=nextslide"/>
          </p:cNvPr>
          <p:cNvSpPr>
            <a:spLocks noChangeArrowheads="1"/>
          </p:cNvSpPr>
          <p:nvPr/>
        </p:nvSpPr>
        <p:spPr bwMode="auto">
          <a:xfrm>
            <a:off x="7164388" y="6121400"/>
            <a:ext cx="1236662"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300"/>
                                        </p:tgtEl>
                                        <p:attrNameLst>
                                          <p:attrName>style.visibility</p:attrName>
                                        </p:attrNameLst>
                                      </p:cBhvr>
                                      <p:to>
                                        <p:strVal val="visible"/>
                                      </p:to>
                                    </p:set>
                                    <p:anim calcmode="lin" valueType="num">
                                      <p:cBhvr>
                                        <p:cTn id="7" dur="500" fill="hold"/>
                                        <p:tgtEl>
                                          <p:spTgt spid="12300"/>
                                        </p:tgtEl>
                                        <p:attrNameLst>
                                          <p:attrName>ppt_w</p:attrName>
                                        </p:attrNameLst>
                                      </p:cBhvr>
                                      <p:tavLst>
                                        <p:tav tm="0">
                                          <p:val>
                                            <p:fltVal val="0"/>
                                          </p:val>
                                        </p:tav>
                                        <p:tav tm="100000">
                                          <p:val>
                                            <p:strVal val="#ppt_w"/>
                                          </p:val>
                                        </p:tav>
                                      </p:tavLst>
                                    </p:anim>
                                    <p:anim calcmode="lin" valueType="num">
                                      <p:cBhvr>
                                        <p:cTn id="8" dur="500" fill="hold"/>
                                        <p:tgtEl>
                                          <p:spTgt spid="12300"/>
                                        </p:tgtEl>
                                        <p:attrNameLst>
                                          <p:attrName>ppt_h</p:attrName>
                                        </p:attrNameLst>
                                      </p:cBhvr>
                                      <p:tavLst>
                                        <p:tav tm="0">
                                          <p:val>
                                            <p:fltVal val="0"/>
                                          </p:val>
                                        </p:tav>
                                        <p:tav tm="100000">
                                          <p:val>
                                            <p:strVal val="#ppt_h"/>
                                          </p:val>
                                        </p:tav>
                                      </p:tavLst>
                                    </p:anim>
                                    <p:animEffect transition="in" filter="fade">
                                      <p:cBhvr>
                                        <p:cTn id="9" dur="500"/>
                                        <p:tgtEl>
                                          <p:spTgt spid="12300"/>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2302"/>
                                        </p:tgtEl>
                                        <p:attrNameLst>
                                          <p:attrName>style.visibility</p:attrName>
                                        </p:attrNameLst>
                                      </p:cBhvr>
                                      <p:to>
                                        <p:strVal val="visible"/>
                                      </p:to>
                                    </p:set>
                                    <p:anim calcmode="lin" valueType="num">
                                      <p:cBhvr>
                                        <p:cTn id="13" dur="500" fill="hold"/>
                                        <p:tgtEl>
                                          <p:spTgt spid="12302"/>
                                        </p:tgtEl>
                                        <p:attrNameLst>
                                          <p:attrName>ppt_w</p:attrName>
                                        </p:attrNameLst>
                                      </p:cBhvr>
                                      <p:tavLst>
                                        <p:tav tm="0">
                                          <p:val>
                                            <p:fltVal val="0"/>
                                          </p:val>
                                        </p:tav>
                                        <p:tav tm="100000">
                                          <p:val>
                                            <p:strVal val="#ppt_w"/>
                                          </p:val>
                                        </p:tav>
                                      </p:tavLst>
                                    </p:anim>
                                    <p:anim calcmode="lin" valueType="num">
                                      <p:cBhvr>
                                        <p:cTn id="14" dur="500" fill="hold"/>
                                        <p:tgtEl>
                                          <p:spTgt spid="12302"/>
                                        </p:tgtEl>
                                        <p:attrNameLst>
                                          <p:attrName>ppt_h</p:attrName>
                                        </p:attrNameLst>
                                      </p:cBhvr>
                                      <p:tavLst>
                                        <p:tav tm="0">
                                          <p:val>
                                            <p:fltVal val="0"/>
                                          </p:val>
                                        </p:tav>
                                        <p:tav tm="100000">
                                          <p:val>
                                            <p:strVal val="#ppt_h"/>
                                          </p:val>
                                        </p:tav>
                                      </p:tavLst>
                                    </p:anim>
                                    <p:animEffect transition="in" filter="fade">
                                      <p:cBhvr>
                                        <p:cTn id="15" dur="500"/>
                                        <p:tgtEl>
                                          <p:spTgt spid="1230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2304"/>
                                        </p:tgtEl>
                                        <p:attrNameLst>
                                          <p:attrName>style.visibility</p:attrName>
                                        </p:attrNameLst>
                                      </p:cBhvr>
                                      <p:to>
                                        <p:strVal val="visible"/>
                                      </p:to>
                                    </p:set>
                                    <p:anim calcmode="lin" valueType="num">
                                      <p:cBhvr>
                                        <p:cTn id="19" dur="500" fill="hold"/>
                                        <p:tgtEl>
                                          <p:spTgt spid="12304"/>
                                        </p:tgtEl>
                                        <p:attrNameLst>
                                          <p:attrName>ppt_w</p:attrName>
                                        </p:attrNameLst>
                                      </p:cBhvr>
                                      <p:tavLst>
                                        <p:tav tm="0">
                                          <p:val>
                                            <p:fltVal val="0"/>
                                          </p:val>
                                        </p:tav>
                                        <p:tav tm="100000">
                                          <p:val>
                                            <p:strVal val="#ppt_w"/>
                                          </p:val>
                                        </p:tav>
                                      </p:tavLst>
                                    </p:anim>
                                    <p:anim calcmode="lin" valueType="num">
                                      <p:cBhvr>
                                        <p:cTn id="20" dur="500" fill="hold"/>
                                        <p:tgtEl>
                                          <p:spTgt spid="12304"/>
                                        </p:tgtEl>
                                        <p:attrNameLst>
                                          <p:attrName>ppt_h</p:attrName>
                                        </p:attrNameLst>
                                      </p:cBhvr>
                                      <p:tavLst>
                                        <p:tav tm="0">
                                          <p:val>
                                            <p:fltVal val="0"/>
                                          </p:val>
                                        </p:tav>
                                        <p:tav tm="100000">
                                          <p:val>
                                            <p:strVal val="#ppt_h"/>
                                          </p:val>
                                        </p:tav>
                                      </p:tavLst>
                                    </p:anim>
                                    <p:animEffect transition="in" filter="fade">
                                      <p:cBhvr>
                                        <p:cTn id="21" dur="500"/>
                                        <p:tgtEl>
                                          <p:spTgt spid="12304"/>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2305"/>
                                        </p:tgtEl>
                                        <p:attrNameLst>
                                          <p:attrName>style.visibility</p:attrName>
                                        </p:attrNameLst>
                                      </p:cBhvr>
                                      <p:to>
                                        <p:strVal val="visible"/>
                                      </p:to>
                                    </p:set>
                                    <p:anim calcmode="lin" valueType="num">
                                      <p:cBhvr>
                                        <p:cTn id="25" dur="500" fill="hold"/>
                                        <p:tgtEl>
                                          <p:spTgt spid="12305"/>
                                        </p:tgtEl>
                                        <p:attrNameLst>
                                          <p:attrName>ppt_w</p:attrName>
                                        </p:attrNameLst>
                                      </p:cBhvr>
                                      <p:tavLst>
                                        <p:tav tm="0">
                                          <p:val>
                                            <p:fltVal val="0"/>
                                          </p:val>
                                        </p:tav>
                                        <p:tav tm="100000">
                                          <p:val>
                                            <p:strVal val="#ppt_w"/>
                                          </p:val>
                                        </p:tav>
                                      </p:tavLst>
                                    </p:anim>
                                    <p:anim calcmode="lin" valueType="num">
                                      <p:cBhvr>
                                        <p:cTn id="26" dur="500" fill="hold"/>
                                        <p:tgtEl>
                                          <p:spTgt spid="12305"/>
                                        </p:tgtEl>
                                        <p:attrNameLst>
                                          <p:attrName>ppt_h</p:attrName>
                                        </p:attrNameLst>
                                      </p:cBhvr>
                                      <p:tavLst>
                                        <p:tav tm="0">
                                          <p:val>
                                            <p:fltVal val="0"/>
                                          </p:val>
                                        </p:tav>
                                        <p:tav tm="100000">
                                          <p:val>
                                            <p:strVal val="#ppt_h"/>
                                          </p:val>
                                        </p:tav>
                                      </p:tavLst>
                                    </p:anim>
                                    <p:animEffect transition="in" filter="fade">
                                      <p:cBhvr>
                                        <p:cTn id="27" dur="500"/>
                                        <p:tgtEl>
                                          <p:spTgt spid="12305"/>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2291">
                                            <p:txEl>
                                              <p:pRg st="2" end="2"/>
                                            </p:txEl>
                                          </p:spTgt>
                                        </p:tgtEl>
                                        <p:attrNameLst>
                                          <p:attrName>style.visibility</p:attrName>
                                        </p:attrNameLst>
                                      </p:cBhvr>
                                      <p:to>
                                        <p:strVal val="visible"/>
                                      </p:to>
                                    </p:set>
                                    <p:anim calcmode="lin" valueType="num">
                                      <p:cBhvr additive="base">
                                        <p:cTn id="31" dur="5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29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ru-RU" b="1" i="1" dirty="0"/>
              <a:t>Модуль “</a:t>
            </a:r>
            <a:r>
              <a:rPr lang="ru-RU" b="1" i="1" dirty="0">
                <a:solidFill>
                  <a:srgbClr val="FF0000"/>
                </a:solidFill>
              </a:rPr>
              <a:t>Громкость”</a:t>
            </a:r>
            <a:r>
              <a:rPr lang="ru-RU" b="1" dirty="0"/>
              <a:t> </a:t>
            </a:r>
          </a:p>
        </p:txBody>
      </p:sp>
      <p:sp>
        <p:nvSpPr>
          <p:cNvPr id="16387" name="Rectangle 3"/>
          <p:cNvSpPr>
            <a:spLocks noGrp="1" noChangeArrowheads="1"/>
          </p:cNvSpPr>
          <p:nvPr>
            <p:ph type="body" sz="half" idx="1"/>
          </p:nvPr>
        </p:nvSpPr>
        <p:spPr/>
        <p:txBody>
          <a:bodyPr/>
          <a:lstStyle/>
          <a:p>
            <a:r>
              <a:rPr lang="ru-RU" sz="2000" dirty="0"/>
              <a:t>    </a:t>
            </a:r>
            <a:r>
              <a:rPr lang="en-US" sz="2000" dirty="0" smtClean="0"/>
              <a:t> </a:t>
            </a:r>
            <a:r>
              <a:rPr lang="ru-RU" sz="2000" dirty="0" smtClean="0"/>
              <a:t>предназначен </a:t>
            </a:r>
            <a:r>
              <a:rPr lang="ru-RU" sz="2000" dirty="0"/>
              <a:t>для </a:t>
            </a:r>
            <a:r>
              <a:rPr lang="ru-RU" sz="2400" b="1" dirty="0">
                <a:solidFill>
                  <a:schemeClr val="accent2">
                    <a:lumMod val="75000"/>
                  </a:schemeClr>
                </a:solidFill>
              </a:rPr>
              <a:t>контроля и отработки громкости речевой активности.</a:t>
            </a:r>
            <a:r>
              <a:rPr lang="ru-RU" sz="2000" dirty="0"/>
              <a:t> </a:t>
            </a:r>
            <a:r>
              <a:rPr lang="ru-RU" sz="2000" b="1" dirty="0"/>
              <a:t>Чем громче речевая активность пациента, тем больше шар у мальчика на экране монитора. Заданный образец громкости можно визуально зафиксировать на экране и построить упражнение по принципу достижения необходимого предела интенсивности.  </a:t>
            </a:r>
          </a:p>
        </p:txBody>
      </p:sp>
      <p:pic>
        <p:nvPicPr>
          <p:cNvPr id="16388" name="Picture 4" descr="Ballon"/>
          <p:cNvPicPr>
            <a:picLocks noGrp="1" noChangeAspect="1" noChangeArrowheads="1"/>
          </p:cNvPicPr>
          <p:nvPr>
            <p:ph sz="quarter" idx="2"/>
          </p:nvPr>
        </p:nvPicPr>
        <p:blipFill>
          <a:blip r:embed="rId2"/>
          <a:srcRect/>
          <a:stretch>
            <a:fillRect/>
          </a:stretch>
        </p:blipFill>
        <p:spPr>
          <a:xfrm>
            <a:off x="6156325" y="836613"/>
            <a:ext cx="2646363" cy="1981200"/>
          </a:xfrm>
          <a:noFill/>
          <a:ln/>
        </p:spPr>
      </p:pic>
      <p:pic>
        <p:nvPicPr>
          <p:cNvPr id="16390" name="Picture 6" descr="Ракета"/>
          <p:cNvPicPr>
            <a:picLocks noGrp="1" noChangeAspect="1" noChangeArrowheads="1"/>
          </p:cNvPicPr>
          <p:nvPr>
            <p:ph sz="quarter" idx="3"/>
          </p:nvPr>
        </p:nvPicPr>
        <p:blipFill>
          <a:blip r:embed="rId3"/>
          <a:srcRect/>
          <a:stretch>
            <a:fillRect/>
          </a:stretch>
        </p:blipFill>
        <p:spPr>
          <a:xfrm>
            <a:off x="4859338" y="2781300"/>
            <a:ext cx="2646362" cy="1981200"/>
          </a:xfrm>
          <a:noFill/>
          <a:ln/>
        </p:spPr>
      </p:pic>
      <p:pic>
        <p:nvPicPr>
          <p:cNvPr id="16392" name="Picture 8" descr="Саксофон"/>
          <p:cNvPicPr>
            <a:picLocks noChangeAspect="1" noChangeArrowheads="1"/>
          </p:cNvPicPr>
          <p:nvPr/>
        </p:nvPicPr>
        <p:blipFill>
          <a:blip r:embed="rId4"/>
          <a:srcRect/>
          <a:stretch>
            <a:fillRect/>
          </a:stretch>
        </p:blipFill>
        <p:spPr bwMode="auto">
          <a:xfrm>
            <a:off x="4140200" y="4970463"/>
            <a:ext cx="2520950" cy="1887537"/>
          </a:xfrm>
          <a:prstGeom prst="rect">
            <a:avLst/>
          </a:prstGeom>
          <a:noFill/>
        </p:spPr>
      </p:pic>
      <p:pic>
        <p:nvPicPr>
          <p:cNvPr id="16393" name="Picture 9" descr="ШкалаГромк"/>
          <p:cNvPicPr>
            <a:picLocks noChangeAspect="1" noChangeArrowheads="1"/>
          </p:cNvPicPr>
          <p:nvPr/>
        </p:nvPicPr>
        <p:blipFill>
          <a:blip r:embed="rId5"/>
          <a:srcRect/>
          <a:stretch>
            <a:fillRect/>
          </a:stretch>
        </p:blipFill>
        <p:spPr bwMode="auto">
          <a:xfrm>
            <a:off x="6300788" y="4652963"/>
            <a:ext cx="2447925" cy="1831975"/>
          </a:xfrm>
          <a:prstGeom prst="rect">
            <a:avLst/>
          </a:prstGeom>
          <a:noFill/>
        </p:spPr>
      </p:pic>
      <p:sp>
        <p:nvSpPr>
          <p:cNvPr id="26624" name="Rectangle 0">
            <a:hlinkHover r:id="" action="ppaction://hlinkshowjump?jump=nextslide"/>
          </p:cNvPr>
          <p:cNvSpPr>
            <a:spLocks noChangeArrowheads="1"/>
          </p:cNvSpPr>
          <p:nvPr/>
        </p:nvSpPr>
        <p:spPr bwMode="auto">
          <a:xfrm>
            <a:off x="7596188" y="6400800"/>
            <a:ext cx="1236662"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p:cTn id="7" dur="500" fill="hold"/>
                                        <p:tgtEl>
                                          <p:spTgt spid="16388"/>
                                        </p:tgtEl>
                                        <p:attrNameLst>
                                          <p:attrName>ppt_w</p:attrName>
                                        </p:attrNameLst>
                                      </p:cBhvr>
                                      <p:tavLst>
                                        <p:tav tm="0">
                                          <p:val>
                                            <p:fltVal val="0"/>
                                          </p:val>
                                        </p:tav>
                                        <p:tav tm="100000">
                                          <p:val>
                                            <p:strVal val="#ppt_w"/>
                                          </p:val>
                                        </p:tav>
                                      </p:tavLst>
                                    </p:anim>
                                    <p:anim calcmode="lin" valueType="num">
                                      <p:cBhvr>
                                        <p:cTn id="8" dur="500" fill="hold"/>
                                        <p:tgtEl>
                                          <p:spTgt spid="16388"/>
                                        </p:tgtEl>
                                        <p:attrNameLst>
                                          <p:attrName>ppt_h</p:attrName>
                                        </p:attrNameLst>
                                      </p:cBhvr>
                                      <p:tavLst>
                                        <p:tav tm="0">
                                          <p:val>
                                            <p:fltVal val="0"/>
                                          </p:val>
                                        </p:tav>
                                        <p:tav tm="100000">
                                          <p:val>
                                            <p:strVal val="#ppt_h"/>
                                          </p:val>
                                        </p:tav>
                                      </p:tavLst>
                                    </p:anim>
                                    <p:animEffect transition="in" filter="fade">
                                      <p:cBhvr>
                                        <p:cTn id="9" dur="500"/>
                                        <p:tgtEl>
                                          <p:spTgt spid="1638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p:cTn id="13" dur="500" fill="hold"/>
                                        <p:tgtEl>
                                          <p:spTgt spid="16390"/>
                                        </p:tgtEl>
                                        <p:attrNameLst>
                                          <p:attrName>ppt_w</p:attrName>
                                        </p:attrNameLst>
                                      </p:cBhvr>
                                      <p:tavLst>
                                        <p:tav tm="0">
                                          <p:val>
                                            <p:fltVal val="0"/>
                                          </p:val>
                                        </p:tav>
                                        <p:tav tm="100000">
                                          <p:val>
                                            <p:strVal val="#ppt_w"/>
                                          </p:val>
                                        </p:tav>
                                      </p:tavLst>
                                    </p:anim>
                                    <p:anim calcmode="lin" valueType="num">
                                      <p:cBhvr>
                                        <p:cTn id="14" dur="500" fill="hold"/>
                                        <p:tgtEl>
                                          <p:spTgt spid="16390"/>
                                        </p:tgtEl>
                                        <p:attrNameLst>
                                          <p:attrName>ppt_h</p:attrName>
                                        </p:attrNameLst>
                                      </p:cBhvr>
                                      <p:tavLst>
                                        <p:tav tm="0">
                                          <p:val>
                                            <p:fltVal val="0"/>
                                          </p:val>
                                        </p:tav>
                                        <p:tav tm="100000">
                                          <p:val>
                                            <p:strVal val="#ppt_h"/>
                                          </p:val>
                                        </p:tav>
                                      </p:tavLst>
                                    </p:anim>
                                    <p:animEffect transition="in" filter="fade">
                                      <p:cBhvr>
                                        <p:cTn id="15" dur="500"/>
                                        <p:tgtEl>
                                          <p:spTgt spid="16390"/>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6393"/>
                                        </p:tgtEl>
                                        <p:attrNameLst>
                                          <p:attrName>style.visibility</p:attrName>
                                        </p:attrNameLst>
                                      </p:cBhvr>
                                      <p:to>
                                        <p:strVal val="visible"/>
                                      </p:to>
                                    </p:set>
                                    <p:anim calcmode="lin" valueType="num">
                                      <p:cBhvr>
                                        <p:cTn id="19" dur="500" fill="hold"/>
                                        <p:tgtEl>
                                          <p:spTgt spid="16393"/>
                                        </p:tgtEl>
                                        <p:attrNameLst>
                                          <p:attrName>ppt_w</p:attrName>
                                        </p:attrNameLst>
                                      </p:cBhvr>
                                      <p:tavLst>
                                        <p:tav tm="0">
                                          <p:val>
                                            <p:fltVal val="0"/>
                                          </p:val>
                                        </p:tav>
                                        <p:tav tm="100000">
                                          <p:val>
                                            <p:strVal val="#ppt_w"/>
                                          </p:val>
                                        </p:tav>
                                      </p:tavLst>
                                    </p:anim>
                                    <p:anim calcmode="lin" valueType="num">
                                      <p:cBhvr>
                                        <p:cTn id="20" dur="500" fill="hold"/>
                                        <p:tgtEl>
                                          <p:spTgt spid="16393"/>
                                        </p:tgtEl>
                                        <p:attrNameLst>
                                          <p:attrName>ppt_h</p:attrName>
                                        </p:attrNameLst>
                                      </p:cBhvr>
                                      <p:tavLst>
                                        <p:tav tm="0">
                                          <p:val>
                                            <p:fltVal val="0"/>
                                          </p:val>
                                        </p:tav>
                                        <p:tav tm="100000">
                                          <p:val>
                                            <p:strVal val="#ppt_h"/>
                                          </p:val>
                                        </p:tav>
                                      </p:tavLst>
                                    </p:anim>
                                    <p:animEffect transition="in" filter="fade">
                                      <p:cBhvr>
                                        <p:cTn id="21" dur="500"/>
                                        <p:tgtEl>
                                          <p:spTgt spid="16393"/>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6392"/>
                                        </p:tgtEl>
                                        <p:attrNameLst>
                                          <p:attrName>style.visibility</p:attrName>
                                        </p:attrNameLst>
                                      </p:cBhvr>
                                      <p:to>
                                        <p:strVal val="visible"/>
                                      </p:to>
                                    </p:set>
                                    <p:anim calcmode="lin" valueType="num">
                                      <p:cBhvr>
                                        <p:cTn id="25" dur="500" fill="hold"/>
                                        <p:tgtEl>
                                          <p:spTgt spid="16392"/>
                                        </p:tgtEl>
                                        <p:attrNameLst>
                                          <p:attrName>ppt_w</p:attrName>
                                        </p:attrNameLst>
                                      </p:cBhvr>
                                      <p:tavLst>
                                        <p:tav tm="0">
                                          <p:val>
                                            <p:fltVal val="0"/>
                                          </p:val>
                                        </p:tav>
                                        <p:tav tm="100000">
                                          <p:val>
                                            <p:strVal val="#ppt_w"/>
                                          </p:val>
                                        </p:tav>
                                      </p:tavLst>
                                    </p:anim>
                                    <p:anim calcmode="lin" valueType="num">
                                      <p:cBhvr>
                                        <p:cTn id="26" dur="500" fill="hold"/>
                                        <p:tgtEl>
                                          <p:spTgt spid="16392"/>
                                        </p:tgtEl>
                                        <p:attrNameLst>
                                          <p:attrName>ppt_h</p:attrName>
                                        </p:attrNameLst>
                                      </p:cBhvr>
                                      <p:tavLst>
                                        <p:tav tm="0">
                                          <p:val>
                                            <p:fltVal val="0"/>
                                          </p:val>
                                        </p:tav>
                                        <p:tav tm="100000">
                                          <p:val>
                                            <p:strVal val="#ppt_h"/>
                                          </p:val>
                                        </p:tav>
                                      </p:tavLst>
                                    </p:anim>
                                    <p:animEffect transition="in" filter="fade">
                                      <p:cBhvr>
                                        <p:cTn id="27" dur="500"/>
                                        <p:tgtEl>
                                          <p:spTgt spid="16392"/>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6387">
                                            <p:txEl>
                                              <p:pRg st="0" end="0"/>
                                            </p:txEl>
                                          </p:spTgt>
                                        </p:tgtEl>
                                        <p:attrNameLst>
                                          <p:attrName>style.visibility</p:attrName>
                                        </p:attrNameLst>
                                      </p:cBhvr>
                                      <p:to>
                                        <p:strVal val="visible"/>
                                      </p:to>
                                    </p:set>
                                    <p:anim calcmode="lin" valueType="num">
                                      <p:cBhvr additive="base">
                                        <p:cTn id="31"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8313" y="0"/>
            <a:ext cx="8229600" cy="836613"/>
          </a:xfrm>
        </p:spPr>
        <p:txBody>
          <a:bodyPr/>
          <a:lstStyle/>
          <a:p>
            <a:r>
              <a:rPr lang="ru-RU" sz="4000" b="1" i="1" dirty="0"/>
              <a:t>Модуль “</a:t>
            </a:r>
            <a:r>
              <a:rPr lang="ru-RU" sz="4000" b="1" i="1" dirty="0">
                <a:solidFill>
                  <a:srgbClr val="FF0000"/>
                </a:solidFill>
              </a:rPr>
              <a:t>Громкость и голос”</a:t>
            </a:r>
            <a:r>
              <a:rPr lang="ru-RU" sz="4000" b="1" dirty="0"/>
              <a:t> </a:t>
            </a:r>
          </a:p>
        </p:txBody>
      </p:sp>
      <p:sp>
        <p:nvSpPr>
          <p:cNvPr id="19459" name="Rectangle 3"/>
          <p:cNvSpPr>
            <a:spLocks noGrp="1" noChangeArrowheads="1"/>
          </p:cNvSpPr>
          <p:nvPr>
            <p:ph type="body" sz="half" idx="1"/>
          </p:nvPr>
        </p:nvSpPr>
        <p:spPr>
          <a:xfrm>
            <a:off x="0" y="765174"/>
            <a:ext cx="4572000" cy="5592784"/>
          </a:xfrm>
        </p:spPr>
        <p:txBody>
          <a:bodyPr/>
          <a:lstStyle/>
          <a:p>
            <a:pPr algn="just">
              <a:lnSpc>
                <a:spcPct val="90000"/>
              </a:lnSpc>
              <a:buFontTx/>
              <a:buNone/>
            </a:pPr>
            <a:r>
              <a:rPr lang="ru-RU" sz="2000" dirty="0"/>
              <a:t>    </a:t>
            </a:r>
            <a:endParaRPr lang="en-US" sz="2000" dirty="0" smtClean="0"/>
          </a:p>
          <a:p>
            <a:pPr algn="just">
              <a:lnSpc>
                <a:spcPct val="90000"/>
              </a:lnSpc>
              <a:buFontTx/>
              <a:buNone/>
            </a:pPr>
            <a:endParaRPr lang="en-US" sz="2000" dirty="0" smtClean="0"/>
          </a:p>
          <a:p>
            <a:pPr algn="just">
              <a:lnSpc>
                <a:spcPct val="90000"/>
              </a:lnSpc>
              <a:buFontTx/>
              <a:buNone/>
            </a:pPr>
            <a:r>
              <a:rPr lang="ru-RU" sz="2000" dirty="0" smtClean="0"/>
              <a:t>позволяет </a:t>
            </a:r>
            <a:r>
              <a:rPr lang="ru-RU" sz="2400" b="1" dirty="0">
                <a:solidFill>
                  <a:schemeClr val="accent2">
                    <a:lumMod val="75000"/>
                  </a:schemeClr>
                </a:solidFill>
              </a:rPr>
              <a:t>увидеть момент включения голоса в речевом упражнении</a:t>
            </a:r>
            <a:r>
              <a:rPr lang="ru-RU" sz="2000" dirty="0"/>
              <a:t>. С помощью этого модуля можно эффективно работать над дифференциацией звонких и глухих согласных. </a:t>
            </a:r>
          </a:p>
          <a:p>
            <a:pPr>
              <a:lnSpc>
                <a:spcPct val="90000"/>
              </a:lnSpc>
              <a:buFontTx/>
              <a:buNone/>
            </a:pPr>
            <a:r>
              <a:rPr lang="ru-RU" sz="2000" dirty="0"/>
              <a:t>    Платок на шее медвежонка окрашивается в зеленый цвет при выговоре глухих согласных, а при произнесении звонких – в красный. В программе “Видимая речь” целых три модуля посвящены отслеживанию момента включения голоса.  </a:t>
            </a:r>
          </a:p>
        </p:txBody>
      </p:sp>
      <p:pic>
        <p:nvPicPr>
          <p:cNvPr id="19460" name="Picture 4" descr="Клоун"/>
          <p:cNvPicPr>
            <a:picLocks noGrp="1" noChangeAspect="1" noChangeArrowheads="1"/>
          </p:cNvPicPr>
          <p:nvPr>
            <p:ph sz="quarter" idx="2"/>
          </p:nvPr>
        </p:nvPicPr>
        <p:blipFill>
          <a:blip r:embed="rId2"/>
          <a:srcRect/>
          <a:stretch>
            <a:fillRect/>
          </a:stretch>
        </p:blipFill>
        <p:spPr>
          <a:xfrm>
            <a:off x="4932363" y="2565400"/>
            <a:ext cx="2646362" cy="1981200"/>
          </a:xfrm>
          <a:noFill/>
          <a:ln/>
        </p:spPr>
      </p:pic>
      <p:pic>
        <p:nvPicPr>
          <p:cNvPr id="19462" name="Picture 6" descr="Винни"/>
          <p:cNvPicPr>
            <a:picLocks noGrp="1" noChangeAspect="1" noChangeArrowheads="1"/>
          </p:cNvPicPr>
          <p:nvPr>
            <p:ph sz="quarter" idx="3"/>
          </p:nvPr>
        </p:nvPicPr>
        <p:blipFill>
          <a:blip r:embed="rId3"/>
          <a:srcRect/>
          <a:stretch>
            <a:fillRect/>
          </a:stretch>
        </p:blipFill>
        <p:spPr>
          <a:xfrm>
            <a:off x="6227763" y="1412875"/>
            <a:ext cx="2646362" cy="1981200"/>
          </a:xfrm>
          <a:noFill/>
          <a:ln/>
        </p:spPr>
      </p:pic>
      <p:pic>
        <p:nvPicPr>
          <p:cNvPr id="19464" name="Picture 8" descr="ШкалаГолос"/>
          <p:cNvPicPr>
            <a:picLocks noChangeAspect="1" noChangeArrowheads="1"/>
          </p:cNvPicPr>
          <p:nvPr/>
        </p:nvPicPr>
        <p:blipFill>
          <a:blip r:embed="rId4"/>
          <a:srcRect/>
          <a:stretch>
            <a:fillRect/>
          </a:stretch>
        </p:blipFill>
        <p:spPr bwMode="auto">
          <a:xfrm>
            <a:off x="4286248" y="4643447"/>
            <a:ext cx="2357454" cy="2214554"/>
          </a:xfrm>
          <a:prstGeom prst="rect">
            <a:avLst/>
          </a:prstGeom>
          <a:noFill/>
        </p:spPr>
      </p:pic>
      <p:pic>
        <p:nvPicPr>
          <p:cNvPr id="19465" name="Picture 9" descr="Китаец"/>
          <p:cNvPicPr>
            <a:picLocks noChangeAspect="1" noChangeArrowheads="1"/>
          </p:cNvPicPr>
          <p:nvPr/>
        </p:nvPicPr>
        <p:blipFill>
          <a:blip r:embed="rId5"/>
          <a:srcRect/>
          <a:stretch>
            <a:fillRect/>
          </a:stretch>
        </p:blipFill>
        <p:spPr bwMode="auto">
          <a:xfrm>
            <a:off x="6516688" y="4786313"/>
            <a:ext cx="2627312" cy="2071687"/>
          </a:xfrm>
          <a:prstGeom prst="rect">
            <a:avLst/>
          </a:prstGeom>
          <a:noFill/>
        </p:spPr>
      </p:pic>
      <p:sp>
        <p:nvSpPr>
          <p:cNvPr id="31745" name="Rectangle 1">
            <a:hlinkHover r:id="" action="ppaction://hlinkshowjump?jump=nextslide"/>
          </p:cNvPr>
          <p:cNvSpPr>
            <a:spLocks noChangeArrowheads="1"/>
          </p:cNvSpPr>
          <p:nvPr/>
        </p:nvSpPr>
        <p:spPr bwMode="auto">
          <a:xfrm>
            <a:off x="1331913" y="6021388"/>
            <a:ext cx="1236662"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500" fill="hold"/>
                                        <p:tgtEl>
                                          <p:spTgt spid="19462"/>
                                        </p:tgtEl>
                                        <p:attrNameLst>
                                          <p:attrName>ppt_w</p:attrName>
                                        </p:attrNameLst>
                                      </p:cBhvr>
                                      <p:tavLst>
                                        <p:tav tm="0">
                                          <p:val>
                                            <p:fltVal val="0"/>
                                          </p:val>
                                        </p:tav>
                                        <p:tav tm="100000">
                                          <p:val>
                                            <p:strVal val="#ppt_w"/>
                                          </p:val>
                                        </p:tav>
                                      </p:tavLst>
                                    </p:anim>
                                    <p:anim calcmode="lin" valueType="num">
                                      <p:cBhvr>
                                        <p:cTn id="8" dur="500" fill="hold"/>
                                        <p:tgtEl>
                                          <p:spTgt spid="19462"/>
                                        </p:tgtEl>
                                        <p:attrNameLst>
                                          <p:attrName>ppt_h</p:attrName>
                                        </p:attrNameLst>
                                      </p:cBhvr>
                                      <p:tavLst>
                                        <p:tav tm="0">
                                          <p:val>
                                            <p:fltVal val="0"/>
                                          </p:val>
                                        </p:tav>
                                        <p:tav tm="100000">
                                          <p:val>
                                            <p:strVal val="#ppt_h"/>
                                          </p:val>
                                        </p:tav>
                                      </p:tavLst>
                                    </p:anim>
                                    <p:animEffect transition="in" filter="fade">
                                      <p:cBhvr>
                                        <p:cTn id="9" dur="500"/>
                                        <p:tgtEl>
                                          <p:spTgt spid="1946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9460"/>
                                        </p:tgtEl>
                                        <p:attrNameLst>
                                          <p:attrName>style.visibility</p:attrName>
                                        </p:attrNameLst>
                                      </p:cBhvr>
                                      <p:to>
                                        <p:strVal val="visible"/>
                                      </p:to>
                                    </p:set>
                                    <p:anim calcmode="lin" valueType="num">
                                      <p:cBhvr>
                                        <p:cTn id="13" dur="500" fill="hold"/>
                                        <p:tgtEl>
                                          <p:spTgt spid="19460"/>
                                        </p:tgtEl>
                                        <p:attrNameLst>
                                          <p:attrName>ppt_w</p:attrName>
                                        </p:attrNameLst>
                                      </p:cBhvr>
                                      <p:tavLst>
                                        <p:tav tm="0">
                                          <p:val>
                                            <p:fltVal val="0"/>
                                          </p:val>
                                        </p:tav>
                                        <p:tav tm="100000">
                                          <p:val>
                                            <p:strVal val="#ppt_w"/>
                                          </p:val>
                                        </p:tav>
                                      </p:tavLst>
                                    </p:anim>
                                    <p:anim calcmode="lin" valueType="num">
                                      <p:cBhvr>
                                        <p:cTn id="14" dur="500" fill="hold"/>
                                        <p:tgtEl>
                                          <p:spTgt spid="19460"/>
                                        </p:tgtEl>
                                        <p:attrNameLst>
                                          <p:attrName>ppt_h</p:attrName>
                                        </p:attrNameLst>
                                      </p:cBhvr>
                                      <p:tavLst>
                                        <p:tav tm="0">
                                          <p:val>
                                            <p:fltVal val="0"/>
                                          </p:val>
                                        </p:tav>
                                        <p:tav tm="100000">
                                          <p:val>
                                            <p:strVal val="#ppt_h"/>
                                          </p:val>
                                        </p:tav>
                                      </p:tavLst>
                                    </p:anim>
                                    <p:animEffect transition="in" filter="fade">
                                      <p:cBhvr>
                                        <p:cTn id="15" dur="500"/>
                                        <p:tgtEl>
                                          <p:spTgt spid="19460"/>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9464"/>
                                        </p:tgtEl>
                                        <p:attrNameLst>
                                          <p:attrName>style.visibility</p:attrName>
                                        </p:attrNameLst>
                                      </p:cBhvr>
                                      <p:to>
                                        <p:strVal val="visible"/>
                                      </p:to>
                                    </p:set>
                                    <p:anim calcmode="lin" valueType="num">
                                      <p:cBhvr>
                                        <p:cTn id="19" dur="500" fill="hold"/>
                                        <p:tgtEl>
                                          <p:spTgt spid="19464"/>
                                        </p:tgtEl>
                                        <p:attrNameLst>
                                          <p:attrName>ppt_w</p:attrName>
                                        </p:attrNameLst>
                                      </p:cBhvr>
                                      <p:tavLst>
                                        <p:tav tm="0">
                                          <p:val>
                                            <p:fltVal val="0"/>
                                          </p:val>
                                        </p:tav>
                                        <p:tav tm="100000">
                                          <p:val>
                                            <p:strVal val="#ppt_w"/>
                                          </p:val>
                                        </p:tav>
                                      </p:tavLst>
                                    </p:anim>
                                    <p:anim calcmode="lin" valueType="num">
                                      <p:cBhvr>
                                        <p:cTn id="20" dur="500" fill="hold"/>
                                        <p:tgtEl>
                                          <p:spTgt spid="19464"/>
                                        </p:tgtEl>
                                        <p:attrNameLst>
                                          <p:attrName>ppt_h</p:attrName>
                                        </p:attrNameLst>
                                      </p:cBhvr>
                                      <p:tavLst>
                                        <p:tav tm="0">
                                          <p:val>
                                            <p:fltVal val="0"/>
                                          </p:val>
                                        </p:tav>
                                        <p:tav tm="100000">
                                          <p:val>
                                            <p:strVal val="#ppt_h"/>
                                          </p:val>
                                        </p:tav>
                                      </p:tavLst>
                                    </p:anim>
                                    <p:animEffect transition="in" filter="fade">
                                      <p:cBhvr>
                                        <p:cTn id="21" dur="500"/>
                                        <p:tgtEl>
                                          <p:spTgt spid="19464"/>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9465"/>
                                        </p:tgtEl>
                                        <p:attrNameLst>
                                          <p:attrName>style.visibility</p:attrName>
                                        </p:attrNameLst>
                                      </p:cBhvr>
                                      <p:to>
                                        <p:strVal val="visible"/>
                                      </p:to>
                                    </p:set>
                                    <p:anim calcmode="lin" valueType="num">
                                      <p:cBhvr>
                                        <p:cTn id="25" dur="500" fill="hold"/>
                                        <p:tgtEl>
                                          <p:spTgt spid="19465"/>
                                        </p:tgtEl>
                                        <p:attrNameLst>
                                          <p:attrName>ppt_w</p:attrName>
                                        </p:attrNameLst>
                                      </p:cBhvr>
                                      <p:tavLst>
                                        <p:tav tm="0">
                                          <p:val>
                                            <p:fltVal val="0"/>
                                          </p:val>
                                        </p:tav>
                                        <p:tav tm="100000">
                                          <p:val>
                                            <p:strVal val="#ppt_w"/>
                                          </p:val>
                                        </p:tav>
                                      </p:tavLst>
                                    </p:anim>
                                    <p:anim calcmode="lin" valueType="num">
                                      <p:cBhvr>
                                        <p:cTn id="26" dur="500" fill="hold"/>
                                        <p:tgtEl>
                                          <p:spTgt spid="19465"/>
                                        </p:tgtEl>
                                        <p:attrNameLst>
                                          <p:attrName>ppt_h</p:attrName>
                                        </p:attrNameLst>
                                      </p:cBhvr>
                                      <p:tavLst>
                                        <p:tav tm="0">
                                          <p:val>
                                            <p:fltVal val="0"/>
                                          </p:val>
                                        </p:tav>
                                        <p:tav tm="100000">
                                          <p:val>
                                            <p:strVal val="#ppt_h"/>
                                          </p:val>
                                        </p:tav>
                                      </p:tavLst>
                                    </p:anim>
                                    <p:animEffect transition="in" filter="fade">
                                      <p:cBhvr>
                                        <p:cTn id="27" dur="500"/>
                                        <p:tgtEl>
                                          <p:spTgt spid="19465"/>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19459">
                                            <p:txEl>
                                              <p:pRg st="0" end="0"/>
                                            </p:txEl>
                                          </p:spTgt>
                                        </p:tgtEl>
                                        <p:attrNameLst>
                                          <p:attrName>style.visibility</p:attrName>
                                        </p:attrNameLst>
                                      </p:cBhvr>
                                      <p:to>
                                        <p:strVal val="visible"/>
                                      </p:to>
                                    </p:set>
                                    <p:anim calcmode="lin" valueType="num">
                                      <p:cBhvr additive="base">
                                        <p:cTn id="31"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19459">
                                            <p:txEl>
                                              <p:pRg st="2" end="2"/>
                                            </p:txEl>
                                          </p:spTgt>
                                        </p:tgtEl>
                                        <p:attrNameLst>
                                          <p:attrName>style.visibility</p:attrName>
                                        </p:attrNameLst>
                                      </p:cBhvr>
                                      <p:to>
                                        <p:strVal val="visible"/>
                                      </p:to>
                                    </p:set>
                                    <p:anim calcmode="lin" valueType="num">
                                      <p:cBhvr additive="base">
                                        <p:cTn id="36"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19459">
                                            <p:txEl>
                                              <p:pRg st="3" end="3"/>
                                            </p:txEl>
                                          </p:spTgt>
                                        </p:tgtEl>
                                        <p:attrNameLst>
                                          <p:attrName>style.visibility</p:attrName>
                                        </p:attrNameLst>
                                      </p:cBhvr>
                                      <p:to>
                                        <p:strVal val="visible"/>
                                      </p:to>
                                    </p:set>
                                    <p:anim calcmode="lin" valueType="num">
                                      <p:cBhvr additive="base">
                                        <p:cTn id="41"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92100"/>
            <a:ext cx="8229600" cy="615950"/>
          </a:xfrm>
        </p:spPr>
        <p:txBody>
          <a:bodyPr/>
          <a:lstStyle/>
          <a:p>
            <a:r>
              <a:rPr lang="ru-RU" sz="4000" b="1" i="1" dirty="0"/>
              <a:t>Модуль </a:t>
            </a:r>
            <a:r>
              <a:rPr lang="ru-RU" sz="4000" b="1" i="1" dirty="0">
                <a:solidFill>
                  <a:srgbClr val="FF0000"/>
                </a:solidFill>
              </a:rPr>
              <a:t>"Включение голоса"</a:t>
            </a:r>
            <a:r>
              <a:rPr lang="ru-RU" sz="4000" dirty="0"/>
              <a:t> </a:t>
            </a:r>
          </a:p>
        </p:txBody>
      </p:sp>
      <p:sp>
        <p:nvSpPr>
          <p:cNvPr id="27651" name="Rectangle 3"/>
          <p:cNvSpPr>
            <a:spLocks noGrp="1" noChangeArrowheads="1"/>
          </p:cNvSpPr>
          <p:nvPr>
            <p:ph type="body" sz="half" idx="1"/>
          </p:nvPr>
        </p:nvSpPr>
        <p:spPr>
          <a:xfrm>
            <a:off x="0" y="981075"/>
            <a:ext cx="4000496" cy="5591197"/>
          </a:xfrm>
        </p:spPr>
        <p:txBody>
          <a:bodyPr/>
          <a:lstStyle/>
          <a:p>
            <a:pPr>
              <a:lnSpc>
                <a:spcPct val="80000"/>
              </a:lnSpc>
              <a:buFontTx/>
              <a:buNone/>
            </a:pPr>
            <a:r>
              <a:rPr lang="en-US" sz="1800" dirty="0"/>
              <a:t>    </a:t>
            </a:r>
            <a:r>
              <a:rPr lang="en-US" sz="1800" dirty="0" smtClean="0"/>
              <a:t> </a:t>
            </a:r>
          </a:p>
          <a:p>
            <a:pPr algn="just">
              <a:lnSpc>
                <a:spcPct val="80000"/>
              </a:lnSpc>
            </a:pPr>
            <a:r>
              <a:rPr lang="ru-RU" sz="1800" dirty="0" smtClean="0"/>
              <a:t>предназначен </a:t>
            </a:r>
            <a:r>
              <a:rPr lang="ru-RU" sz="1800" dirty="0"/>
              <a:t>для </a:t>
            </a:r>
            <a:endParaRPr lang="en-US" sz="1800" dirty="0" smtClean="0"/>
          </a:p>
          <a:p>
            <a:pPr algn="just">
              <a:lnSpc>
                <a:spcPct val="80000"/>
              </a:lnSpc>
              <a:buNone/>
            </a:pPr>
            <a:r>
              <a:rPr lang="en-US" sz="1800" dirty="0" smtClean="0"/>
              <a:t>     </a:t>
            </a:r>
            <a:r>
              <a:rPr lang="ru-RU" sz="2400" dirty="0" smtClean="0">
                <a:solidFill>
                  <a:schemeClr val="accent2">
                    <a:lumMod val="75000"/>
                  </a:schemeClr>
                </a:solidFill>
              </a:rPr>
              <a:t>отработки </a:t>
            </a:r>
            <a:r>
              <a:rPr lang="ru-RU" sz="2400" dirty="0">
                <a:solidFill>
                  <a:schemeClr val="accent2">
                    <a:lumMod val="75000"/>
                  </a:schemeClr>
                </a:solidFill>
              </a:rPr>
              <a:t>слоговой структуры слова, организации ритмических упражнений тренировки произношения. </a:t>
            </a:r>
            <a:r>
              <a:rPr lang="ru-RU" sz="1800" dirty="0"/>
              <a:t>Паровозик продвигается вперед только в момент включения голоса. </a:t>
            </a:r>
          </a:p>
          <a:p>
            <a:pPr algn="just">
              <a:lnSpc>
                <a:spcPct val="80000"/>
              </a:lnSpc>
              <a:buFontTx/>
              <a:buNone/>
            </a:pPr>
            <a:r>
              <a:rPr lang="ru-RU" sz="1800" dirty="0"/>
              <a:t>    Голосовые включения могут служить ориентиром в отработке отдельных слов, фраз, просодических компонентов. Визуально также неплохо отслеживаются взрывные и фрикативные звуки. Этот модуль хорошо себя зарекомендовал в работе над призвуками у слабослышащих пациентов, в работе над быстрыми моторными схемами при алалии.  </a:t>
            </a:r>
          </a:p>
        </p:txBody>
      </p:sp>
      <p:pic>
        <p:nvPicPr>
          <p:cNvPr id="27652" name="Picture 4" descr="Жаба"/>
          <p:cNvPicPr>
            <a:picLocks noGrp="1" noChangeAspect="1" noChangeArrowheads="1"/>
          </p:cNvPicPr>
          <p:nvPr>
            <p:ph sz="quarter" idx="2"/>
          </p:nvPr>
        </p:nvPicPr>
        <p:blipFill>
          <a:blip r:embed="rId2"/>
          <a:srcRect/>
          <a:stretch>
            <a:fillRect/>
          </a:stretch>
        </p:blipFill>
        <p:spPr>
          <a:xfrm>
            <a:off x="4067175" y="1700213"/>
            <a:ext cx="2646363" cy="1981200"/>
          </a:xfrm>
          <a:noFill/>
          <a:ln/>
        </p:spPr>
      </p:pic>
      <p:pic>
        <p:nvPicPr>
          <p:cNvPr id="27654" name="Picture 6" descr="Паровоз"/>
          <p:cNvPicPr>
            <a:picLocks noGrp="1" noChangeAspect="1" noChangeArrowheads="1"/>
          </p:cNvPicPr>
          <p:nvPr>
            <p:ph sz="quarter" idx="3"/>
          </p:nvPr>
        </p:nvPicPr>
        <p:blipFill>
          <a:blip r:embed="rId3"/>
          <a:srcRect/>
          <a:stretch>
            <a:fillRect/>
          </a:stretch>
        </p:blipFill>
        <p:spPr>
          <a:xfrm>
            <a:off x="6011863" y="981075"/>
            <a:ext cx="2808287" cy="2016125"/>
          </a:xfrm>
          <a:noFill/>
          <a:ln/>
        </p:spPr>
      </p:pic>
      <p:pic>
        <p:nvPicPr>
          <p:cNvPr id="27656" name="Picture 8" descr="Шар"/>
          <p:cNvPicPr>
            <a:picLocks noChangeAspect="1" noChangeArrowheads="1"/>
          </p:cNvPicPr>
          <p:nvPr/>
        </p:nvPicPr>
        <p:blipFill>
          <a:blip r:embed="rId4"/>
          <a:srcRect/>
          <a:stretch>
            <a:fillRect/>
          </a:stretch>
        </p:blipFill>
        <p:spPr bwMode="auto">
          <a:xfrm>
            <a:off x="3995738" y="4292600"/>
            <a:ext cx="2881312" cy="2157413"/>
          </a:xfrm>
          <a:prstGeom prst="rect">
            <a:avLst/>
          </a:prstGeom>
          <a:noFill/>
        </p:spPr>
      </p:pic>
      <p:pic>
        <p:nvPicPr>
          <p:cNvPr id="27657" name="Picture 9" descr="АвтоГолос"/>
          <p:cNvPicPr>
            <a:picLocks noChangeAspect="1" noChangeArrowheads="1"/>
          </p:cNvPicPr>
          <p:nvPr/>
        </p:nvPicPr>
        <p:blipFill>
          <a:blip r:embed="rId5"/>
          <a:srcRect/>
          <a:stretch>
            <a:fillRect/>
          </a:stretch>
        </p:blipFill>
        <p:spPr bwMode="auto">
          <a:xfrm>
            <a:off x="6084888" y="3716338"/>
            <a:ext cx="2808287" cy="2089150"/>
          </a:xfrm>
          <a:prstGeom prst="rect">
            <a:avLst/>
          </a:prstGeom>
          <a:noFill/>
        </p:spPr>
      </p:pic>
      <p:sp>
        <p:nvSpPr>
          <p:cNvPr id="32768" name="Rectangle 0">
            <a:hlinkHover r:id="" action="ppaction://hlinkshowjump?jump=nextslide"/>
          </p:cNvPr>
          <p:cNvSpPr>
            <a:spLocks noChangeArrowheads="1"/>
          </p:cNvSpPr>
          <p:nvPr/>
        </p:nvSpPr>
        <p:spPr bwMode="auto">
          <a:xfrm>
            <a:off x="7164388" y="6121400"/>
            <a:ext cx="1236662"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7654"/>
                                        </p:tgtEl>
                                        <p:attrNameLst>
                                          <p:attrName>style.visibility</p:attrName>
                                        </p:attrNameLst>
                                      </p:cBhvr>
                                      <p:to>
                                        <p:strVal val="visible"/>
                                      </p:to>
                                    </p:set>
                                    <p:anim calcmode="lin" valueType="num">
                                      <p:cBhvr>
                                        <p:cTn id="7" dur="500" fill="hold"/>
                                        <p:tgtEl>
                                          <p:spTgt spid="27654"/>
                                        </p:tgtEl>
                                        <p:attrNameLst>
                                          <p:attrName>ppt_w</p:attrName>
                                        </p:attrNameLst>
                                      </p:cBhvr>
                                      <p:tavLst>
                                        <p:tav tm="0">
                                          <p:val>
                                            <p:fltVal val="0"/>
                                          </p:val>
                                        </p:tav>
                                        <p:tav tm="100000">
                                          <p:val>
                                            <p:strVal val="#ppt_w"/>
                                          </p:val>
                                        </p:tav>
                                      </p:tavLst>
                                    </p:anim>
                                    <p:anim calcmode="lin" valueType="num">
                                      <p:cBhvr>
                                        <p:cTn id="8" dur="500" fill="hold"/>
                                        <p:tgtEl>
                                          <p:spTgt spid="27654"/>
                                        </p:tgtEl>
                                        <p:attrNameLst>
                                          <p:attrName>ppt_h</p:attrName>
                                        </p:attrNameLst>
                                      </p:cBhvr>
                                      <p:tavLst>
                                        <p:tav tm="0">
                                          <p:val>
                                            <p:fltVal val="0"/>
                                          </p:val>
                                        </p:tav>
                                        <p:tav tm="100000">
                                          <p:val>
                                            <p:strVal val="#ppt_h"/>
                                          </p:val>
                                        </p:tav>
                                      </p:tavLst>
                                    </p:anim>
                                    <p:animEffect transition="in" filter="fade">
                                      <p:cBhvr>
                                        <p:cTn id="9" dur="500"/>
                                        <p:tgtEl>
                                          <p:spTgt spid="2765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7652"/>
                                        </p:tgtEl>
                                        <p:attrNameLst>
                                          <p:attrName>style.visibility</p:attrName>
                                        </p:attrNameLst>
                                      </p:cBhvr>
                                      <p:to>
                                        <p:strVal val="visible"/>
                                      </p:to>
                                    </p:set>
                                    <p:anim calcmode="lin" valueType="num">
                                      <p:cBhvr>
                                        <p:cTn id="13" dur="500" fill="hold"/>
                                        <p:tgtEl>
                                          <p:spTgt spid="27652"/>
                                        </p:tgtEl>
                                        <p:attrNameLst>
                                          <p:attrName>ppt_w</p:attrName>
                                        </p:attrNameLst>
                                      </p:cBhvr>
                                      <p:tavLst>
                                        <p:tav tm="0">
                                          <p:val>
                                            <p:fltVal val="0"/>
                                          </p:val>
                                        </p:tav>
                                        <p:tav tm="100000">
                                          <p:val>
                                            <p:strVal val="#ppt_w"/>
                                          </p:val>
                                        </p:tav>
                                      </p:tavLst>
                                    </p:anim>
                                    <p:anim calcmode="lin" valueType="num">
                                      <p:cBhvr>
                                        <p:cTn id="14" dur="500" fill="hold"/>
                                        <p:tgtEl>
                                          <p:spTgt spid="27652"/>
                                        </p:tgtEl>
                                        <p:attrNameLst>
                                          <p:attrName>ppt_h</p:attrName>
                                        </p:attrNameLst>
                                      </p:cBhvr>
                                      <p:tavLst>
                                        <p:tav tm="0">
                                          <p:val>
                                            <p:fltVal val="0"/>
                                          </p:val>
                                        </p:tav>
                                        <p:tav tm="100000">
                                          <p:val>
                                            <p:strVal val="#ppt_h"/>
                                          </p:val>
                                        </p:tav>
                                      </p:tavLst>
                                    </p:anim>
                                    <p:animEffect transition="in" filter="fade">
                                      <p:cBhvr>
                                        <p:cTn id="15" dur="500"/>
                                        <p:tgtEl>
                                          <p:spTgt spid="2765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27656"/>
                                        </p:tgtEl>
                                        <p:attrNameLst>
                                          <p:attrName>style.visibility</p:attrName>
                                        </p:attrNameLst>
                                      </p:cBhvr>
                                      <p:to>
                                        <p:strVal val="visible"/>
                                      </p:to>
                                    </p:set>
                                    <p:anim calcmode="lin" valueType="num">
                                      <p:cBhvr>
                                        <p:cTn id="19" dur="500" fill="hold"/>
                                        <p:tgtEl>
                                          <p:spTgt spid="27656"/>
                                        </p:tgtEl>
                                        <p:attrNameLst>
                                          <p:attrName>ppt_w</p:attrName>
                                        </p:attrNameLst>
                                      </p:cBhvr>
                                      <p:tavLst>
                                        <p:tav tm="0">
                                          <p:val>
                                            <p:fltVal val="0"/>
                                          </p:val>
                                        </p:tav>
                                        <p:tav tm="100000">
                                          <p:val>
                                            <p:strVal val="#ppt_w"/>
                                          </p:val>
                                        </p:tav>
                                      </p:tavLst>
                                    </p:anim>
                                    <p:anim calcmode="lin" valueType="num">
                                      <p:cBhvr>
                                        <p:cTn id="20" dur="500" fill="hold"/>
                                        <p:tgtEl>
                                          <p:spTgt spid="27656"/>
                                        </p:tgtEl>
                                        <p:attrNameLst>
                                          <p:attrName>ppt_h</p:attrName>
                                        </p:attrNameLst>
                                      </p:cBhvr>
                                      <p:tavLst>
                                        <p:tav tm="0">
                                          <p:val>
                                            <p:fltVal val="0"/>
                                          </p:val>
                                        </p:tav>
                                        <p:tav tm="100000">
                                          <p:val>
                                            <p:strVal val="#ppt_h"/>
                                          </p:val>
                                        </p:tav>
                                      </p:tavLst>
                                    </p:anim>
                                    <p:animEffect transition="in" filter="fade">
                                      <p:cBhvr>
                                        <p:cTn id="21" dur="500"/>
                                        <p:tgtEl>
                                          <p:spTgt spid="27656"/>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27657"/>
                                        </p:tgtEl>
                                        <p:attrNameLst>
                                          <p:attrName>style.visibility</p:attrName>
                                        </p:attrNameLst>
                                      </p:cBhvr>
                                      <p:to>
                                        <p:strVal val="visible"/>
                                      </p:to>
                                    </p:set>
                                    <p:anim calcmode="lin" valueType="num">
                                      <p:cBhvr>
                                        <p:cTn id="25" dur="500" fill="hold"/>
                                        <p:tgtEl>
                                          <p:spTgt spid="27657"/>
                                        </p:tgtEl>
                                        <p:attrNameLst>
                                          <p:attrName>ppt_w</p:attrName>
                                        </p:attrNameLst>
                                      </p:cBhvr>
                                      <p:tavLst>
                                        <p:tav tm="0">
                                          <p:val>
                                            <p:fltVal val="0"/>
                                          </p:val>
                                        </p:tav>
                                        <p:tav tm="100000">
                                          <p:val>
                                            <p:strVal val="#ppt_w"/>
                                          </p:val>
                                        </p:tav>
                                      </p:tavLst>
                                    </p:anim>
                                    <p:anim calcmode="lin" valueType="num">
                                      <p:cBhvr>
                                        <p:cTn id="26" dur="500" fill="hold"/>
                                        <p:tgtEl>
                                          <p:spTgt spid="27657"/>
                                        </p:tgtEl>
                                        <p:attrNameLst>
                                          <p:attrName>ppt_h</p:attrName>
                                        </p:attrNameLst>
                                      </p:cBhvr>
                                      <p:tavLst>
                                        <p:tav tm="0">
                                          <p:val>
                                            <p:fltVal val="0"/>
                                          </p:val>
                                        </p:tav>
                                        <p:tav tm="100000">
                                          <p:val>
                                            <p:strVal val="#ppt_h"/>
                                          </p:val>
                                        </p:tav>
                                      </p:tavLst>
                                    </p:anim>
                                    <p:animEffect transition="in" filter="fade">
                                      <p:cBhvr>
                                        <p:cTn id="27" dur="500"/>
                                        <p:tgtEl>
                                          <p:spTgt spid="27657"/>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27651">
                                            <p:txEl>
                                              <p:pRg st="0" end="0"/>
                                            </p:txEl>
                                          </p:spTgt>
                                        </p:tgtEl>
                                        <p:attrNameLst>
                                          <p:attrName>style.visibility</p:attrName>
                                        </p:attrNameLst>
                                      </p:cBhvr>
                                      <p:to>
                                        <p:strVal val="visible"/>
                                      </p:to>
                                    </p:set>
                                    <p:anim calcmode="lin" valueType="num">
                                      <p:cBhvr additive="base">
                                        <p:cTn id="31"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27651">
                                            <p:txEl>
                                              <p:pRg st="1" end="1"/>
                                            </p:txEl>
                                          </p:spTgt>
                                        </p:tgtEl>
                                        <p:attrNameLst>
                                          <p:attrName>style.visibility</p:attrName>
                                        </p:attrNameLst>
                                      </p:cBhvr>
                                      <p:to>
                                        <p:strVal val="visible"/>
                                      </p:to>
                                    </p:set>
                                    <p:anim calcmode="lin" valueType="num">
                                      <p:cBhvr additive="base">
                                        <p:cTn id="36"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2" presetClass="entr" presetSubtype="4" fill="hold" grpId="0" nodeType="afterEffect">
                                  <p:stCondLst>
                                    <p:cond delay="0"/>
                                  </p:stCondLst>
                                  <p:childTnLst>
                                    <p:set>
                                      <p:cBhvr>
                                        <p:cTn id="40" dur="1" fill="hold">
                                          <p:stCondLst>
                                            <p:cond delay="0"/>
                                          </p:stCondLst>
                                        </p:cTn>
                                        <p:tgtEl>
                                          <p:spTgt spid="27651">
                                            <p:txEl>
                                              <p:pRg st="2" end="2"/>
                                            </p:txEl>
                                          </p:spTgt>
                                        </p:tgtEl>
                                        <p:attrNameLst>
                                          <p:attrName>style.visibility</p:attrName>
                                        </p:attrNameLst>
                                      </p:cBhvr>
                                      <p:to>
                                        <p:strVal val="visible"/>
                                      </p:to>
                                    </p:set>
                                    <p:anim calcmode="lin" valueType="num">
                                      <p:cBhvr additive="base">
                                        <p:cTn id="41"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4" fill="hold" grpId="0" nodeType="afterEffect">
                                  <p:stCondLst>
                                    <p:cond delay="0"/>
                                  </p:stCondLst>
                                  <p:childTnLst>
                                    <p:set>
                                      <p:cBhvr>
                                        <p:cTn id="45" dur="1" fill="hold">
                                          <p:stCondLst>
                                            <p:cond delay="0"/>
                                          </p:stCondLst>
                                        </p:cTn>
                                        <p:tgtEl>
                                          <p:spTgt spid="27651">
                                            <p:txEl>
                                              <p:pRg st="3" end="3"/>
                                            </p:txEl>
                                          </p:spTgt>
                                        </p:tgtEl>
                                        <p:attrNameLst>
                                          <p:attrName>style.visibility</p:attrName>
                                        </p:attrNameLst>
                                      </p:cBhvr>
                                      <p:to>
                                        <p:strVal val="visible"/>
                                      </p:to>
                                    </p:set>
                                    <p:anim calcmode="lin" valueType="num">
                                      <p:cBhvr additive="base">
                                        <p:cTn id="46" dur="5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765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0"/>
            <a:ext cx="8229600" cy="1125538"/>
          </a:xfrm>
        </p:spPr>
        <p:txBody>
          <a:bodyPr/>
          <a:lstStyle/>
          <a:p>
            <a:r>
              <a:rPr lang="ru-RU" sz="4000" b="1" i="1"/>
              <a:t>Модуль “</a:t>
            </a:r>
            <a:r>
              <a:rPr lang="ru-RU" sz="4000" b="1" i="1">
                <a:solidFill>
                  <a:srgbClr val="FF0000"/>
                </a:solidFill>
              </a:rPr>
              <a:t>Голос во времени”</a:t>
            </a:r>
            <a:r>
              <a:rPr lang="ru-RU" sz="4000"/>
              <a:t> </a:t>
            </a:r>
          </a:p>
        </p:txBody>
      </p:sp>
      <p:sp>
        <p:nvSpPr>
          <p:cNvPr id="33795" name="Rectangle 3"/>
          <p:cNvSpPr>
            <a:spLocks noGrp="1" noChangeArrowheads="1"/>
          </p:cNvSpPr>
          <p:nvPr>
            <p:ph type="body" sz="half" idx="1"/>
          </p:nvPr>
        </p:nvSpPr>
        <p:spPr>
          <a:xfrm>
            <a:off x="0" y="1196975"/>
            <a:ext cx="3816350" cy="5661025"/>
          </a:xfrm>
        </p:spPr>
        <p:txBody>
          <a:bodyPr/>
          <a:lstStyle/>
          <a:p>
            <a:pPr algn="just">
              <a:lnSpc>
                <a:spcPct val="80000"/>
              </a:lnSpc>
            </a:pPr>
            <a:r>
              <a:rPr lang="ru-RU" sz="2000" dirty="0"/>
              <a:t>    предназначен для </a:t>
            </a:r>
            <a:r>
              <a:rPr lang="ru-RU" sz="2000" b="1" dirty="0">
                <a:solidFill>
                  <a:schemeClr val="accent2">
                    <a:lumMod val="75000"/>
                  </a:schemeClr>
                </a:solidFill>
              </a:rPr>
              <a:t>отработки голосовых включений в различных упражнениях, в составе слова и фразы.</a:t>
            </a:r>
            <a:r>
              <a:rPr lang="ru-RU" sz="2000" dirty="0"/>
              <a:t> При записи образца упражнения логопед проводит анимационный объект (бабочка)  по экрану, который поднимается и опускается в такт голосовым включениям. Затем,  одним нажатием клавиши, записанный путь превращается в серию препятствий, ограничивающих движения бабочки. </a:t>
            </a:r>
            <a:r>
              <a:rPr lang="ru-RU" sz="2000" dirty="0" smtClean="0"/>
              <a:t>Ребенку предлагается </a:t>
            </a:r>
            <a:r>
              <a:rPr lang="ru-RU" sz="2000" dirty="0"/>
              <a:t>повторить путь бабочки, управляя </a:t>
            </a:r>
            <a:r>
              <a:rPr lang="ru-RU" sz="2000" b="1" dirty="0"/>
              <a:t>ее полетом</a:t>
            </a:r>
            <a:r>
              <a:rPr lang="ru-RU" sz="2000" dirty="0"/>
              <a:t> голосовыми включениями . </a:t>
            </a:r>
          </a:p>
        </p:txBody>
      </p:sp>
      <p:pic>
        <p:nvPicPr>
          <p:cNvPr id="33796" name="Picture 4" descr="Batterfly"/>
          <p:cNvPicPr>
            <a:picLocks noGrp="1" noChangeAspect="1" noChangeArrowheads="1"/>
          </p:cNvPicPr>
          <p:nvPr>
            <p:ph sz="quarter" idx="2"/>
          </p:nvPr>
        </p:nvPicPr>
        <p:blipFill>
          <a:blip r:embed="rId2" cstate="print"/>
          <a:srcRect/>
          <a:stretch>
            <a:fillRect/>
          </a:stretch>
        </p:blipFill>
        <p:spPr>
          <a:xfrm>
            <a:off x="4067175" y="1628775"/>
            <a:ext cx="2646363" cy="1981200"/>
          </a:xfrm>
          <a:noFill/>
          <a:ln/>
        </p:spPr>
      </p:pic>
      <p:pic>
        <p:nvPicPr>
          <p:cNvPr id="33798" name="Picture 6" descr="ostrokonech"/>
          <p:cNvPicPr>
            <a:picLocks noGrp="1" noChangeAspect="1" noChangeArrowheads="1"/>
          </p:cNvPicPr>
          <p:nvPr>
            <p:ph sz="quarter" idx="3"/>
          </p:nvPr>
        </p:nvPicPr>
        <p:blipFill>
          <a:blip r:embed="rId3" cstate="print"/>
          <a:srcRect/>
          <a:stretch>
            <a:fillRect/>
          </a:stretch>
        </p:blipFill>
        <p:spPr>
          <a:xfrm>
            <a:off x="6300788" y="2349500"/>
            <a:ext cx="2646362" cy="1981200"/>
          </a:xfrm>
          <a:noFill/>
          <a:ln/>
        </p:spPr>
      </p:pic>
      <p:pic>
        <p:nvPicPr>
          <p:cNvPr id="33800" name="Picture 8" descr="Star1"/>
          <p:cNvPicPr>
            <a:picLocks noChangeAspect="1" noChangeArrowheads="1"/>
          </p:cNvPicPr>
          <p:nvPr/>
        </p:nvPicPr>
        <p:blipFill>
          <a:blip r:embed="rId4"/>
          <a:srcRect/>
          <a:stretch>
            <a:fillRect/>
          </a:stretch>
        </p:blipFill>
        <p:spPr bwMode="auto">
          <a:xfrm>
            <a:off x="4140200" y="3789363"/>
            <a:ext cx="2700338" cy="2020887"/>
          </a:xfrm>
          <a:prstGeom prst="rect">
            <a:avLst/>
          </a:prstGeom>
          <a:noFill/>
        </p:spPr>
      </p:pic>
      <p:pic>
        <p:nvPicPr>
          <p:cNvPr id="33802" name="Picture 10" descr="Submarin"/>
          <p:cNvPicPr>
            <a:picLocks noChangeAspect="1" noChangeArrowheads="1"/>
          </p:cNvPicPr>
          <p:nvPr/>
        </p:nvPicPr>
        <p:blipFill>
          <a:blip r:embed="rId5"/>
          <a:srcRect/>
          <a:stretch>
            <a:fillRect/>
          </a:stretch>
        </p:blipFill>
        <p:spPr bwMode="auto">
          <a:xfrm>
            <a:off x="6011863" y="4700588"/>
            <a:ext cx="2881312" cy="2157412"/>
          </a:xfrm>
          <a:prstGeom prst="rect">
            <a:avLst/>
          </a:prstGeom>
          <a:noFill/>
        </p:spPr>
      </p:pic>
      <p:sp>
        <p:nvSpPr>
          <p:cNvPr id="33803" name="Rectangle 11">
            <a:hlinkHover r:id="" action="ppaction://hlinkshowjump?jump=nextslide"/>
          </p:cNvPr>
          <p:cNvSpPr>
            <a:spLocks noChangeArrowheads="1"/>
          </p:cNvSpPr>
          <p:nvPr/>
        </p:nvSpPr>
        <p:spPr bwMode="auto">
          <a:xfrm>
            <a:off x="4356100" y="6092825"/>
            <a:ext cx="1236663"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p:cTn id="7" dur="500" fill="hold"/>
                                        <p:tgtEl>
                                          <p:spTgt spid="33796"/>
                                        </p:tgtEl>
                                        <p:attrNameLst>
                                          <p:attrName>ppt_w</p:attrName>
                                        </p:attrNameLst>
                                      </p:cBhvr>
                                      <p:tavLst>
                                        <p:tav tm="0">
                                          <p:val>
                                            <p:fltVal val="0"/>
                                          </p:val>
                                        </p:tav>
                                        <p:tav tm="100000">
                                          <p:val>
                                            <p:strVal val="#ppt_w"/>
                                          </p:val>
                                        </p:tav>
                                      </p:tavLst>
                                    </p:anim>
                                    <p:anim calcmode="lin" valueType="num">
                                      <p:cBhvr>
                                        <p:cTn id="8" dur="500" fill="hold"/>
                                        <p:tgtEl>
                                          <p:spTgt spid="33796"/>
                                        </p:tgtEl>
                                        <p:attrNameLst>
                                          <p:attrName>ppt_h</p:attrName>
                                        </p:attrNameLst>
                                      </p:cBhvr>
                                      <p:tavLst>
                                        <p:tav tm="0">
                                          <p:val>
                                            <p:fltVal val="0"/>
                                          </p:val>
                                        </p:tav>
                                        <p:tav tm="100000">
                                          <p:val>
                                            <p:strVal val="#ppt_h"/>
                                          </p:val>
                                        </p:tav>
                                      </p:tavLst>
                                    </p:anim>
                                    <p:animEffect transition="in" filter="fade">
                                      <p:cBhvr>
                                        <p:cTn id="9" dur="500"/>
                                        <p:tgtEl>
                                          <p:spTgt spid="3379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33798"/>
                                        </p:tgtEl>
                                        <p:attrNameLst>
                                          <p:attrName>style.visibility</p:attrName>
                                        </p:attrNameLst>
                                      </p:cBhvr>
                                      <p:to>
                                        <p:strVal val="visible"/>
                                      </p:to>
                                    </p:set>
                                    <p:anim calcmode="lin" valueType="num">
                                      <p:cBhvr>
                                        <p:cTn id="13" dur="500" fill="hold"/>
                                        <p:tgtEl>
                                          <p:spTgt spid="33798"/>
                                        </p:tgtEl>
                                        <p:attrNameLst>
                                          <p:attrName>ppt_w</p:attrName>
                                        </p:attrNameLst>
                                      </p:cBhvr>
                                      <p:tavLst>
                                        <p:tav tm="0">
                                          <p:val>
                                            <p:fltVal val="0"/>
                                          </p:val>
                                        </p:tav>
                                        <p:tav tm="100000">
                                          <p:val>
                                            <p:strVal val="#ppt_w"/>
                                          </p:val>
                                        </p:tav>
                                      </p:tavLst>
                                    </p:anim>
                                    <p:anim calcmode="lin" valueType="num">
                                      <p:cBhvr>
                                        <p:cTn id="14" dur="500" fill="hold"/>
                                        <p:tgtEl>
                                          <p:spTgt spid="33798"/>
                                        </p:tgtEl>
                                        <p:attrNameLst>
                                          <p:attrName>ppt_h</p:attrName>
                                        </p:attrNameLst>
                                      </p:cBhvr>
                                      <p:tavLst>
                                        <p:tav tm="0">
                                          <p:val>
                                            <p:fltVal val="0"/>
                                          </p:val>
                                        </p:tav>
                                        <p:tav tm="100000">
                                          <p:val>
                                            <p:strVal val="#ppt_h"/>
                                          </p:val>
                                        </p:tav>
                                      </p:tavLst>
                                    </p:anim>
                                    <p:animEffect transition="in" filter="fade">
                                      <p:cBhvr>
                                        <p:cTn id="15" dur="500"/>
                                        <p:tgtEl>
                                          <p:spTgt spid="33798"/>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33800"/>
                                        </p:tgtEl>
                                        <p:attrNameLst>
                                          <p:attrName>style.visibility</p:attrName>
                                        </p:attrNameLst>
                                      </p:cBhvr>
                                      <p:to>
                                        <p:strVal val="visible"/>
                                      </p:to>
                                    </p:set>
                                    <p:anim calcmode="lin" valueType="num">
                                      <p:cBhvr>
                                        <p:cTn id="19" dur="500" fill="hold"/>
                                        <p:tgtEl>
                                          <p:spTgt spid="33800"/>
                                        </p:tgtEl>
                                        <p:attrNameLst>
                                          <p:attrName>ppt_w</p:attrName>
                                        </p:attrNameLst>
                                      </p:cBhvr>
                                      <p:tavLst>
                                        <p:tav tm="0">
                                          <p:val>
                                            <p:fltVal val="0"/>
                                          </p:val>
                                        </p:tav>
                                        <p:tav tm="100000">
                                          <p:val>
                                            <p:strVal val="#ppt_w"/>
                                          </p:val>
                                        </p:tav>
                                      </p:tavLst>
                                    </p:anim>
                                    <p:anim calcmode="lin" valueType="num">
                                      <p:cBhvr>
                                        <p:cTn id="20" dur="500" fill="hold"/>
                                        <p:tgtEl>
                                          <p:spTgt spid="33800"/>
                                        </p:tgtEl>
                                        <p:attrNameLst>
                                          <p:attrName>ppt_h</p:attrName>
                                        </p:attrNameLst>
                                      </p:cBhvr>
                                      <p:tavLst>
                                        <p:tav tm="0">
                                          <p:val>
                                            <p:fltVal val="0"/>
                                          </p:val>
                                        </p:tav>
                                        <p:tav tm="100000">
                                          <p:val>
                                            <p:strVal val="#ppt_h"/>
                                          </p:val>
                                        </p:tav>
                                      </p:tavLst>
                                    </p:anim>
                                    <p:animEffect transition="in" filter="fade">
                                      <p:cBhvr>
                                        <p:cTn id="21" dur="500"/>
                                        <p:tgtEl>
                                          <p:spTgt spid="33800"/>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33802"/>
                                        </p:tgtEl>
                                        <p:attrNameLst>
                                          <p:attrName>style.visibility</p:attrName>
                                        </p:attrNameLst>
                                      </p:cBhvr>
                                      <p:to>
                                        <p:strVal val="visible"/>
                                      </p:to>
                                    </p:set>
                                    <p:anim calcmode="lin" valueType="num">
                                      <p:cBhvr>
                                        <p:cTn id="25" dur="500" fill="hold"/>
                                        <p:tgtEl>
                                          <p:spTgt spid="33802"/>
                                        </p:tgtEl>
                                        <p:attrNameLst>
                                          <p:attrName>ppt_w</p:attrName>
                                        </p:attrNameLst>
                                      </p:cBhvr>
                                      <p:tavLst>
                                        <p:tav tm="0">
                                          <p:val>
                                            <p:fltVal val="0"/>
                                          </p:val>
                                        </p:tav>
                                        <p:tav tm="100000">
                                          <p:val>
                                            <p:strVal val="#ppt_w"/>
                                          </p:val>
                                        </p:tav>
                                      </p:tavLst>
                                    </p:anim>
                                    <p:anim calcmode="lin" valueType="num">
                                      <p:cBhvr>
                                        <p:cTn id="26" dur="500" fill="hold"/>
                                        <p:tgtEl>
                                          <p:spTgt spid="33802"/>
                                        </p:tgtEl>
                                        <p:attrNameLst>
                                          <p:attrName>ppt_h</p:attrName>
                                        </p:attrNameLst>
                                      </p:cBhvr>
                                      <p:tavLst>
                                        <p:tav tm="0">
                                          <p:val>
                                            <p:fltVal val="0"/>
                                          </p:val>
                                        </p:tav>
                                        <p:tav tm="100000">
                                          <p:val>
                                            <p:strVal val="#ppt_h"/>
                                          </p:val>
                                        </p:tav>
                                      </p:tavLst>
                                    </p:anim>
                                    <p:animEffect transition="in" filter="fade">
                                      <p:cBhvr>
                                        <p:cTn id="27" dur="500"/>
                                        <p:tgtEl>
                                          <p:spTgt spid="33802"/>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3795">
                                            <p:txEl>
                                              <p:pRg st="0" end="0"/>
                                            </p:txEl>
                                          </p:spTgt>
                                        </p:tgtEl>
                                        <p:attrNameLst>
                                          <p:attrName>style.visibility</p:attrName>
                                        </p:attrNameLst>
                                      </p:cBhvr>
                                      <p:to>
                                        <p:strVal val="visible"/>
                                      </p:to>
                                    </p:set>
                                    <p:anim calcmode="lin" valueType="num">
                                      <p:cBhvr additive="base">
                                        <p:cTn id="31"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92100"/>
            <a:ext cx="8229600" cy="993760"/>
          </a:xfrm>
        </p:spPr>
        <p:txBody>
          <a:bodyPr/>
          <a:lstStyle/>
          <a:p>
            <a:r>
              <a:rPr lang="ru-RU" b="1" i="1" dirty="0"/>
              <a:t>Модуль</a:t>
            </a:r>
            <a:r>
              <a:rPr lang="ru-RU" b="1" dirty="0"/>
              <a:t> </a:t>
            </a:r>
            <a:r>
              <a:rPr lang="ru-RU" b="1" i="1" dirty="0">
                <a:solidFill>
                  <a:srgbClr val="FF0000"/>
                </a:solidFill>
              </a:rPr>
              <a:t>“Высота”</a:t>
            </a:r>
            <a:r>
              <a:rPr lang="ru-RU" dirty="0"/>
              <a:t> </a:t>
            </a:r>
          </a:p>
        </p:txBody>
      </p:sp>
      <p:sp>
        <p:nvSpPr>
          <p:cNvPr id="36867" name="Rectangle 3"/>
          <p:cNvSpPr>
            <a:spLocks noGrp="1" noChangeArrowheads="1"/>
          </p:cNvSpPr>
          <p:nvPr>
            <p:ph type="body" sz="half" idx="1"/>
          </p:nvPr>
        </p:nvSpPr>
        <p:spPr>
          <a:xfrm>
            <a:off x="0" y="1214423"/>
            <a:ext cx="4495800" cy="5643578"/>
          </a:xfrm>
        </p:spPr>
        <p:txBody>
          <a:bodyPr/>
          <a:lstStyle/>
          <a:p>
            <a:pPr algn="just">
              <a:lnSpc>
                <a:spcPct val="80000"/>
              </a:lnSpc>
              <a:buFontTx/>
              <a:buNone/>
            </a:pPr>
            <a:r>
              <a:rPr lang="ru-RU" sz="2400" dirty="0"/>
              <a:t>    позволяет </a:t>
            </a:r>
            <a:r>
              <a:rPr lang="ru-RU" sz="2400" b="1" dirty="0">
                <a:solidFill>
                  <a:schemeClr val="accent2">
                    <a:lumMod val="75000"/>
                  </a:schemeClr>
                </a:solidFill>
              </a:rPr>
              <a:t>визуально контролировать частотные характеристики речи, в частности измерить </a:t>
            </a:r>
            <a:r>
              <a:rPr lang="ru-RU" sz="2400" b="1" dirty="0" err="1">
                <a:solidFill>
                  <a:schemeClr val="accent2">
                    <a:lumMod val="75000"/>
                  </a:schemeClr>
                </a:solidFill>
              </a:rPr>
              <a:t>тембральный</a:t>
            </a:r>
            <a:r>
              <a:rPr lang="ru-RU" sz="2400" b="1" dirty="0">
                <a:solidFill>
                  <a:schemeClr val="accent2">
                    <a:lumMod val="75000"/>
                  </a:schemeClr>
                </a:solidFill>
              </a:rPr>
              <a:t> диапазон </a:t>
            </a:r>
            <a:r>
              <a:rPr lang="ru-RU" sz="2400" dirty="0"/>
              <a:t>с целью использования в других модулях программы. Помогает сориентировать пациента в </a:t>
            </a:r>
            <a:r>
              <a:rPr lang="ru-RU" sz="2400" dirty="0" err="1"/>
              <a:t>тембральных</a:t>
            </a:r>
            <a:r>
              <a:rPr lang="ru-RU" sz="2400" dirty="0"/>
              <a:t> характеристиках голоса, выбрать </a:t>
            </a:r>
            <a:r>
              <a:rPr lang="ru-RU" sz="2400" dirty="0" err="1"/>
              <a:t>приемлимый</a:t>
            </a:r>
            <a:r>
              <a:rPr lang="ru-RU" sz="2400" dirty="0"/>
              <a:t> </a:t>
            </a:r>
            <a:r>
              <a:rPr lang="ru-RU" sz="2400" dirty="0" err="1"/>
              <a:t>тембральный</a:t>
            </a:r>
            <a:r>
              <a:rPr lang="ru-RU" sz="2400" dirty="0"/>
              <a:t> диапазон. Эффективен при работе с </a:t>
            </a:r>
            <a:r>
              <a:rPr lang="ru-RU" sz="2400" dirty="0" err="1"/>
              <a:t>ринолалией</a:t>
            </a:r>
            <a:r>
              <a:rPr lang="ru-RU" sz="2400" dirty="0"/>
              <a:t>, дефектах связок,  в работе со слабослышащими, </a:t>
            </a:r>
            <a:r>
              <a:rPr lang="ru-RU" sz="2400" dirty="0" err="1"/>
              <a:t>дисфониях</a:t>
            </a:r>
            <a:r>
              <a:rPr lang="ru-RU" sz="2400" dirty="0"/>
              <a:t>.  </a:t>
            </a:r>
          </a:p>
        </p:txBody>
      </p:sp>
      <p:pic>
        <p:nvPicPr>
          <p:cNvPr id="36868" name="Picture 4" descr="VisotShkala"/>
          <p:cNvPicPr>
            <a:picLocks noGrp="1" noChangeAspect="1" noChangeArrowheads="1"/>
          </p:cNvPicPr>
          <p:nvPr>
            <p:ph sz="quarter" idx="2"/>
          </p:nvPr>
        </p:nvPicPr>
        <p:blipFill>
          <a:blip r:embed="rId2" cstate="print"/>
          <a:srcRect/>
          <a:stretch>
            <a:fillRect/>
          </a:stretch>
        </p:blipFill>
        <p:spPr>
          <a:xfrm>
            <a:off x="4500562" y="2357430"/>
            <a:ext cx="2430463" cy="1981200"/>
          </a:xfrm>
          <a:noFill/>
          <a:ln/>
        </p:spPr>
      </p:pic>
      <p:pic>
        <p:nvPicPr>
          <p:cNvPr id="36870" name="Picture 6" descr="ВысотаКлавиши"/>
          <p:cNvPicPr>
            <a:picLocks noGrp="1" noChangeAspect="1" noChangeArrowheads="1"/>
          </p:cNvPicPr>
          <p:nvPr>
            <p:ph sz="quarter" idx="3"/>
          </p:nvPr>
        </p:nvPicPr>
        <p:blipFill>
          <a:blip r:embed="rId3" cstate="print"/>
          <a:srcRect/>
          <a:stretch>
            <a:fillRect/>
          </a:stretch>
        </p:blipFill>
        <p:spPr>
          <a:xfrm>
            <a:off x="6300788" y="3789363"/>
            <a:ext cx="2592387" cy="1871662"/>
          </a:xfrm>
          <a:noFill/>
          <a:ln/>
        </p:spPr>
      </p:pic>
      <p:pic>
        <p:nvPicPr>
          <p:cNvPr id="36872" name="Picture 8" descr="ВысотаКонек"/>
          <p:cNvPicPr>
            <a:picLocks noChangeAspect="1" noChangeArrowheads="1"/>
          </p:cNvPicPr>
          <p:nvPr/>
        </p:nvPicPr>
        <p:blipFill>
          <a:blip r:embed="rId4"/>
          <a:srcRect/>
          <a:stretch>
            <a:fillRect/>
          </a:stretch>
        </p:blipFill>
        <p:spPr bwMode="auto">
          <a:xfrm>
            <a:off x="6046788" y="836613"/>
            <a:ext cx="2846387" cy="2087562"/>
          </a:xfrm>
          <a:prstGeom prst="rect">
            <a:avLst/>
          </a:prstGeom>
          <a:noFill/>
        </p:spPr>
      </p:pic>
      <p:pic>
        <p:nvPicPr>
          <p:cNvPr id="36874" name="Picture 10" descr="Вертолет"/>
          <p:cNvPicPr>
            <a:picLocks noChangeAspect="1" noChangeArrowheads="1"/>
          </p:cNvPicPr>
          <p:nvPr/>
        </p:nvPicPr>
        <p:blipFill>
          <a:blip r:embed="rId5" cstate="print"/>
          <a:srcRect/>
          <a:stretch>
            <a:fillRect/>
          </a:stretch>
        </p:blipFill>
        <p:spPr bwMode="auto">
          <a:xfrm>
            <a:off x="4500562" y="4652963"/>
            <a:ext cx="2289176" cy="1982787"/>
          </a:xfrm>
          <a:prstGeom prst="rect">
            <a:avLst/>
          </a:prstGeom>
          <a:noFill/>
        </p:spPr>
      </p:pic>
      <p:sp>
        <p:nvSpPr>
          <p:cNvPr id="36875" name="Rectangle 11">
            <a:hlinkHover r:id="" action="ppaction://hlinkshowjump?jump=nextslide"/>
          </p:cNvPr>
          <p:cNvSpPr>
            <a:spLocks noChangeArrowheads="1"/>
          </p:cNvSpPr>
          <p:nvPr/>
        </p:nvSpPr>
        <p:spPr bwMode="auto">
          <a:xfrm>
            <a:off x="7164388" y="6121400"/>
            <a:ext cx="1236662" cy="457200"/>
          </a:xfrm>
          <a:prstGeom prst="rect">
            <a:avLst/>
          </a:prstGeom>
          <a:noFill/>
          <a:ln w="9525">
            <a:noFill/>
            <a:miter lim="800000"/>
            <a:headEnd/>
            <a:tailEnd/>
          </a:ln>
          <a:effectLst/>
        </p:spPr>
        <p:txBody>
          <a:bodyPr wrap="none" anchor="ctr">
            <a:spAutoFit/>
          </a:bodyPr>
          <a:lstStyle/>
          <a:p>
            <a:r>
              <a:rPr lang="ru-RU" sz="2400" b="1"/>
              <a:t>ДАЛЕЕ</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6872"/>
                                        </p:tgtEl>
                                        <p:attrNameLst>
                                          <p:attrName>style.visibility</p:attrName>
                                        </p:attrNameLst>
                                      </p:cBhvr>
                                      <p:to>
                                        <p:strVal val="visible"/>
                                      </p:to>
                                    </p:set>
                                    <p:anim calcmode="lin" valueType="num">
                                      <p:cBhvr>
                                        <p:cTn id="7" dur="500" fill="hold"/>
                                        <p:tgtEl>
                                          <p:spTgt spid="36872"/>
                                        </p:tgtEl>
                                        <p:attrNameLst>
                                          <p:attrName>ppt_w</p:attrName>
                                        </p:attrNameLst>
                                      </p:cBhvr>
                                      <p:tavLst>
                                        <p:tav tm="0">
                                          <p:val>
                                            <p:fltVal val="0"/>
                                          </p:val>
                                        </p:tav>
                                        <p:tav tm="100000">
                                          <p:val>
                                            <p:strVal val="#ppt_w"/>
                                          </p:val>
                                        </p:tav>
                                      </p:tavLst>
                                    </p:anim>
                                    <p:anim calcmode="lin" valueType="num">
                                      <p:cBhvr>
                                        <p:cTn id="8" dur="500" fill="hold"/>
                                        <p:tgtEl>
                                          <p:spTgt spid="36872"/>
                                        </p:tgtEl>
                                        <p:attrNameLst>
                                          <p:attrName>ppt_h</p:attrName>
                                        </p:attrNameLst>
                                      </p:cBhvr>
                                      <p:tavLst>
                                        <p:tav tm="0">
                                          <p:val>
                                            <p:fltVal val="0"/>
                                          </p:val>
                                        </p:tav>
                                        <p:tav tm="100000">
                                          <p:val>
                                            <p:strVal val="#ppt_h"/>
                                          </p:val>
                                        </p:tav>
                                      </p:tavLst>
                                    </p:anim>
                                    <p:animEffect transition="in" filter="fade">
                                      <p:cBhvr>
                                        <p:cTn id="9" dur="500"/>
                                        <p:tgtEl>
                                          <p:spTgt spid="3687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36868"/>
                                        </p:tgtEl>
                                        <p:attrNameLst>
                                          <p:attrName>style.visibility</p:attrName>
                                        </p:attrNameLst>
                                      </p:cBhvr>
                                      <p:to>
                                        <p:strVal val="visible"/>
                                      </p:to>
                                    </p:set>
                                    <p:anim calcmode="lin" valueType="num">
                                      <p:cBhvr>
                                        <p:cTn id="13" dur="500" fill="hold"/>
                                        <p:tgtEl>
                                          <p:spTgt spid="36868"/>
                                        </p:tgtEl>
                                        <p:attrNameLst>
                                          <p:attrName>ppt_w</p:attrName>
                                        </p:attrNameLst>
                                      </p:cBhvr>
                                      <p:tavLst>
                                        <p:tav tm="0">
                                          <p:val>
                                            <p:fltVal val="0"/>
                                          </p:val>
                                        </p:tav>
                                        <p:tav tm="100000">
                                          <p:val>
                                            <p:strVal val="#ppt_w"/>
                                          </p:val>
                                        </p:tav>
                                      </p:tavLst>
                                    </p:anim>
                                    <p:anim calcmode="lin" valueType="num">
                                      <p:cBhvr>
                                        <p:cTn id="14" dur="500" fill="hold"/>
                                        <p:tgtEl>
                                          <p:spTgt spid="36868"/>
                                        </p:tgtEl>
                                        <p:attrNameLst>
                                          <p:attrName>ppt_h</p:attrName>
                                        </p:attrNameLst>
                                      </p:cBhvr>
                                      <p:tavLst>
                                        <p:tav tm="0">
                                          <p:val>
                                            <p:fltVal val="0"/>
                                          </p:val>
                                        </p:tav>
                                        <p:tav tm="100000">
                                          <p:val>
                                            <p:strVal val="#ppt_h"/>
                                          </p:val>
                                        </p:tav>
                                      </p:tavLst>
                                    </p:anim>
                                    <p:animEffect transition="in" filter="fade">
                                      <p:cBhvr>
                                        <p:cTn id="15" dur="500"/>
                                        <p:tgtEl>
                                          <p:spTgt spid="36868"/>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36870"/>
                                        </p:tgtEl>
                                        <p:attrNameLst>
                                          <p:attrName>style.visibility</p:attrName>
                                        </p:attrNameLst>
                                      </p:cBhvr>
                                      <p:to>
                                        <p:strVal val="visible"/>
                                      </p:to>
                                    </p:set>
                                    <p:anim calcmode="lin" valueType="num">
                                      <p:cBhvr>
                                        <p:cTn id="19" dur="500" fill="hold"/>
                                        <p:tgtEl>
                                          <p:spTgt spid="36870"/>
                                        </p:tgtEl>
                                        <p:attrNameLst>
                                          <p:attrName>ppt_w</p:attrName>
                                        </p:attrNameLst>
                                      </p:cBhvr>
                                      <p:tavLst>
                                        <p:tav tm="0">
                                          <p:val>
                                            <p:fltVal val="0"/>
                                          </p:val>
                                        </p:tav>
                                        <p:tav tm="100000">
                                          <p:val>
                                            <p:strVal val="#ppt_w"/>
                                          </p:val>
                                        </p:tav>
                                      </p:tavLst>
                                    </p:anim>
                                    <p:anim calcmode="lin" valueType="num">
                                      <p:cBhvr>
                                        <p:cTn id="20" dur="500" fill="hold"/>
                                        <p:tgtEl>
                                          <p:spTgt spid="36870"/>
                                        </p:tgtEl>
                                        <p:attrNameLst>
                                          <p:attrName>ppt_h</p:attrName>
                                        </p:attrNameLst>
                                      </p:cBhvr>
                                      <p:tavLst>
                                        <p:tav tm="0">
                                          <p:val>
                                            <p:fltVal val="0"/>
                                          </p:val>
                                        </p:tav>
                                        <p:tav tm="100000">
                                          <p:val>
                                            <p:strVal val="#ppt_h"/>
                                          </p:val>
                                        </p:tav>
                                      </p:tavLst>
                                    </p:anim>
                                    <p:animEffect transition="in" filter="fade">
                                      <p:cBhvr>
                                        <p:cTn id="21" dur="500"/>
                                        <p:tgtEl>
                                          <p:spTgt spid="36870"/>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36874"/>
                                        </p:tgtEl>
                                        <p:attrNameLst>
                                          <p:attrName>style.visibility</p:attrName>
                                        </p:attrNameLst>
                                      </p:cBhvr>
                                      <p:to>
                                        <p:strVal val="visible"/>
                                      </p:to>
                                    </p:set>
                                    <p:anim calcmode="lin" valueType="num">
                                      <p:cBhvr>
                                        <p:cTn id="25" dur="500" fill="hold"/>
                                        <p:tgtEl>
                                          <p:spTgt spid="36874"/>
                                        </p:tgtEl>
                                        <p:attrNameLst>
                                          <p:attrName>ppt_w</p:attrName>
                                        </p:attrNameLst>
                                      </p:cBhvr>
                                      <p:tavLst>
                                        <p:tav tm="0">
                                          <p:val>
                                            <p:fltVal val="0"/>
                                          </p:val>
                                        </p:tav>
                                        <p:tav tm="100000">
                                          <p:val>
                                            <p:strVal val="#ppt_w"/>
                                          </p:val>
                                        </p:tav>
                                      </p:tavLst>
                                    </p:anim>
                                    <p:anim calcmode="lin" valueType="num">
                                      <p:cBhvr>
                                        <p:cTn id="26" dur="500" fill="hold"/>
                                        <p:tgtEl>
                                          <p:spTgt spid="36874"/>
                                        </p:tgtEl>
                                        <p:attrNameLst>
                                          <p:attrName>ppt_h</p:attrName>
                                        </p:attrNameLst>
                                      </p:cBhvr>
                                      <p:tavLst>
                                        <p:tav tm="0">
                                          <p:val>
                                            <p:fltVal val="0"/>
                                          </p:val>
                                        </p:tav>
                                        <p:tav tm="100000">
                                          <p:val>
                                            <p:strVal val="#ppt_h"/>
                                          </p:val>
                                        </p:tav>
                                      </p:tavLst>
                                    </p:anim>
                                    <p:animEffect transition="in" filter="fade">
                                      <p:cBhvr>
                                        <p:cTn id="27" dur="500"/>
                                        <p:tgtEl>
                                          <p:spTgt spid="36874"/>
                                        </p:tgtEl>
                                      </p:cBhvr>
                                    </p:animEffect>
                                  </p:childTnLst>
                                </p:cTn>
                              </p:par>
                            </p:childTnLst>
                          </p:cTn>
                        </p:par>
                        <p:par>
                          <p:cTn id="28" fill="hold">
                            <p:stCondLst>
                              <p:cond delay="2000"/>
                            </p:stCondLst>
                            <p:childTnLst>
                              <p:par>
                                <p:cTn id="29" presetID="2" presetClass="entr" presetSubtype="4" fill="hold" grpId="0" nodeType="afterEffect">
                                  <p:stCondLst>
                                    <p:cond delay="0"/>
                                  </p:stCondLst>
                                  <p:childTnLst>
                                    <p:set>
                                      <p:cBhvr>
                                        <p:cTn id="30" dur="1" fill="hold">
                                          <p:stCondLst>
                                            <p:cond delay="0"/>
                                          </p:stCondLst>
                                        </p:cTn>
                                        <p:tgtEl>
                                          <p:spTgt spid="36867">
                                            <p:txEl>
                                              <p:pRg st="0" end="0"/>
                                            </p:txEl>
                                          </p:spTgt>
                                        </p:tgtEl>
                                        <p:attrNameLst>
                                          <p:attrName>style.visibility</p:attrName>
                                        </p:attrNameLst>
                                      </p:cBhvr>
                                      <p:to>
                                        <p:strVal val="visible"/>
                                      </p:to>
                                    </p:set>
                                    <p:anim calcmode="lin" valueType="num">
                                      <p:cBhvr additive="base">
                                        <p:cTn id="31"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theme/theme1.xml><?xml version="1.0" encoding="utf-8"?>
<a:theme xmlns:a="http://schemas.openxmlformats.org/drawingml/2006/main" name="Слои">
  <a:themeElements>
    <a:clrScheme name="Слои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Слои">
      <a:majorFont>
        <a:latin typeface="Times New Roman"/>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Слои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Слои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Слои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Слои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Слои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Слои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Слои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Слои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Слои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Слои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845</TotalTime>
  <Words>1448</Words>
  <Application>Microsoft Office PowerPoint</Application>
  <PresentationFormat>Экран (4:3)</PresentationFormat>
  <Paragraphs>148</Paragraphs>
  <Slides>26</Slides>
  <Notes>3</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28" baseType="lpstr">
      <vt:lpstr>Слои</vt:lpstr>
      <vt:lpstr>Презентация</vt:lpstr>
      <vt:lpstr>Презентация PowerPoint</vt:lpstr>
      <vt:lpstr>Презентация PowerPoint</vt:lpstr>
      <vt:lpstr>ПРОГРАММНО-АППАРАТНЫЙ КОМПЛЕКС ВИДИМАЯ РЕЧЬ III </vt:lpstr>
      <vt:lpstr>Модуль “Наличие звука” </vt:lpstr>
      <vt:lpstr>Модуль “Громкость” </vt:lpstr>
      <vt:lpstr>Модуль “Громкость и голос” </vt:lpstr>
      <vt:lpstr>Модуль "Включение голоса" </vt:lpstr>
      <vt:lpstr>Модуль “Голос во времени” </vt:lpstr>
      <vt:lpstr>Модуль “Высота” </vt:lpstr>
      <vt:lpstr>Модуль “Высотные упражнения” </vt:lpstr>
      <vt:lpstr>Модуль“Автоматизация фонемы” </vt:lpstr>
      <vt:lpstr>Модуль “Цепочки фонем” </vt:lpstr>
      <vt:lpstr>Модуль  «Дифференциация двух фонем» </vt:lpstr>
      <vt:lpstr>Модуль «Дифференциация                четырех фонем» </vt:lpstr>
      <vt:lpstr>Модуль “Спектр высоты и                   громкости во фразе” </vt:lpstr>
      <vt:lpstr>Модуль “Спектр звука” </vt:lpstr>
      <vt:lpstr>Презентация PowerPoint</vt:lpstr>
      <vt:lpstr>                     Дэльфа - 142 .   </vt:lpstr>
      <vt:lpstr>                     Дэльфа - 142 .   </vt:lpstr>
      <vt:lpstr>                     Дэльфа - 142 .   </vt:lpstr>
      <vt:lpstr>"Демосфен" - компьютерный комплекс упражнений для преодоления заикания.</vt:lpstr>
      <vt:lpstr>Презентация PowerPoint</vt:lpstr>
      <vt:lpstr>Презентация PowerPoint</vt:lpstr>
      <vt:lpstr>Заикание.нет</vt:lpstr>
      <vt:lpstr>Презентация PowerPoint</vt:lpstr>
      <vt:lpstr>Презентация PowerPoint</vt:lpstr>
    </vt:vector>
  </TitlesOfParts>
  <Company>KRC FIO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user4-2</dc:creator>
  <cp:lastModifiedBy>Admin</cp:lastModifiedBy>
  <cp:revision>68</cp:revision>
  <dcterms:created xsi:type="dcterms:W3CDTF">2009-09-01T11:16:04Z</dcterms:created>
  <dcterms:modified xsi:type="dcterms:W3CDTF">2022-04-28T11:03:57Z</dcterms:modified>
</cp:coreProperties>
</file>